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87" r:id="rId2"/>
    <p:sldId id="379" r:id="rId3"/>
    <p:sldId id="367" r:id="rId4"/>
    <p:sldId id="375" r:id="rId5"/>
    <p:sldId id="402" r:id="rId6"/>
    <p:sldId id="376" r:id="rId7"/>
    <p:sldId id="395" r:id="rId8"/>
    <p:sldId id="415" r:id="rId9"/>
    <p:sldId id="413" r:id="rId10"/>
    <p:sldId id="414" r:id="rId11"/>
    <p:sldId id="409" r:id="rId12"/>
    <p:sldId id="406" r:id="rId13"/>
    <p:sldId id="410" r:id="rId14"/>
    <p:sldId id="396" r:id="rId15"/>
    <p:sldId id="411" r:id="rId16"/>
    <p:sldId id="412" r:id="rId17"/>
    <p:sldId id="397" r:id="rId18"/>
    <p:sldId id="398" r:id="rId19"/>
    <p:sldId id="403" r:id="rId20"/>
    <p:sldId id="404" r:id="rId21"/>
    <p:sldId id="405" r:id="rId22"/>
    <p:sldId id="407" r:id="rId23"/>
    <p:sldId id="408" r:id="rId24"/>
    <p:sldId id="417" r:id="rId25"/>
    <p:sldId id="416" r:id="rId26"/>
    <p:sldId id="401" r:id="rId27"/>
    <p:sldId id="399" r:id="rId28"/>
    <p:sldId id="400" r:id="rId29"/>
    <p:sldId id="418" r:id="rId30"/>
    <p:sldId id="419" r:id="rId31"/>
    <p:sldId id="394" r:id="rId32"/>
    <p:sldId id="362" r:id="rId33"/>
    <p:sldId id="328" r:id="rId34"/>
    <p:sldId id="363" r:id="rId35"/>
    <p:sldId id="365" r:id="rId36"/>
    <p:sldId id="364"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4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4660"/>
  </p:normalViewPr>
  <p:slideViewPr>
    <p:cSldViewPr>
      <p:cViewPr varScale="1">
        <p:scale>
          <a:sx n="149" d="100"/>
          <a:sy n="149" d="100"/>
        </p:scale>
        <p:origin x="-68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ax="2960" units="cm"/>
          <inkml:channel name="Y" type="integer" max="1050" units="cm"/>
        </inkml:traceFormat>
        <inkml:channelProperties>
          <inkml:channelProperty channel="X" name="resolution" value="49.91568" units="1/cm"/>
          <inkml:channelProperty channel="Y" name="resolution" value="28.37838" units="1/cm"/>
        </inkml:channelProperties>
      </inkml:inkSource>
      <inkml:timestamp xml:id="ts0" timeString="2018-12-27T17:25:05.7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10311 6123,'0'0,"0"0,30 0,-30 0,16 0,-1 0,0 0,0 0,0 0,0 0,0 0,0 0,0 0,1 0,-1 0,0 0,-15 0,30 0,-30 0,15 0,0 0,0 0,-15 0,16 0,-16 0,0 0</inkml:trace>
</inkml:ink>
</file>

<file path=ppt/ink/ink10.xml><?xml version="1.0" encoding="utf-8"?>
<inkml:ink xmlns:inkml="http://www.w3.org/2003/InkML">
  <inkml:definitions>
    <inkml:context xml:id="ctx0">
      <inkml:inkSource xml:id="inkSrc0">
        <inkml:traceFormat>
          <inkml:channel name="X" type="integer" max="2960" units="cm"/>
          <inkml:channel name="Y" type="integer" max="1050" units="cm"/>
        </inkml:traceFormat>
        <inkml:channelProperties>
          <inkml:channelProperty channel="X" name="resolution" value="49.91568" units="1/cm"/>
          <inkml:channelProperty channel="Y" name="resolution" value="28.37838" units="1/cm"/>
        </inkml:channelProperties>
      </inkml:inkSource>
      <inkml:timestamp xml:id="ts0" timeString="2018-12-27T17:25:21.4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10568 9464,'0'0,"15"16,-15-1,15-15,16 0,-16 0,15 0,0 0,-30 0,15 15,1-15,-1 0,0 0,0 0,0 0,-15 0,15 0,-15 0,15 0,0 0,-15 0,15 0,-15 0,16 0,-16 0,15 0,0 0,-15 0,0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8-12-27T05:27:47.8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17965 3731,'0'0,"0"0,27 0,-14 0,13-14,1 14,13 0,-1 0,1 0,0 0,-1 0,-12 0,-1 0,1 0,-1 0,1 0,-14 0,13 0,-13 0,-13 0,27 0,-27 0,13-13,-13 13,13 0,1 0,-14 0,13 0,0 0,0 0,-13 0,14 0,-14 0,13 0,-13 0,13 0,0 0,0 0,-13 0,14 0,-1 0,-13 0,13 0,-13 0,27 0,-27 0,13 0,-13 0,26 0,-26 0,14 0,-14 0,13 0,-13 0,13 0,0 0,0 0,-13 0,14 0,-1 0,0 0,0 0,1 0,12 0,-13 0,0 0,1 0,-14 0,26 0,-26 0,27 0,-14 0,0 0,14 0,12 0,-12 0,-1 0,-13 0,14 0,13-13,-14 0,0 13,1 0,-1 0,1-14,-1 1,1 13,-1-13,1 13,-14 0,13 0,-12 0,-1 0,13 0,-26 0,13 0,1 0,-1 0,0 0,-13 0,27-13,-27 13,26 0,-26 0,13-13,-13 13,27 0,-27 0,13 0,0 0,0 0,-13 0,14 0,-14 0,13 0,0 0,0 0,1 0,-14 0,26 0,-26 0,27 0,-27 0,13 0,0 0,0 0,-13 0,13 0,1 0,-1 0,0 0,-13 0,13 0,-13 0,14 0,-1 0,-13 0,13 0,-13 0,27 0,-27 0,13 0,13 0,-26 0,27 0,-27 0,13 0,0 0,0 0,1 0,-14 0,13 0,0 0,-13 0,13 0,0 0,1 0,-14 0,13 0,-13 0,13 0,-13 0,13 0,1 0,-14 0,13 0,-13 0,13 0,0 0,-13-14,14 14,-14 0,13 0,-13 0,13 0,0 0,-13 0,13 0,-13 0,14 0,-1 0,-13 0,13 0,0 0,1 0,-14 0,13 0,13 0,-12 0,-1 0,0 14,0-14,14 0,-14 0,0 13,14 0,-1-13,-13 0,14 0,-14 13,0-13,14 13,-27-13,26 0,-13 0,-13 0,27 0,-27 0,13 0,0 0,0 0,1 0,-14 0,13 0,0 0,-13 0,13 0,1 0,-1-13,13 13,-12 0,-1 0,26 0,-25 0,-14 0,26 0,-26 0,13 0,-13 0,14 0,-1 0,0 0,-13 0,27 0,-27 0,13 0,-13 0,13 0,0 0,-13 0,13 0,-13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8-12-27T05:27:55.1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4551 4114,'0'14,"0"-14,0 0,26 0,-26 0,14 0,-1 0,13 0,1 0,-1 0,1 0,26 0,-14 0,1 0,-14 0,14 0,0 0,-14 0,14-14,0 14,-1 0,1 0,-14 0,1-13,-1 13,1 0,-14-13,0 13,14 0,-14 0,0 0,14 0,-14-13,0 13,0 0,1-14,12 14,-13 0,0 0,1 0,-14 0,26-13,-13 13,1 0,-1 0,0 0,0 0,14 0,-27 0,26 0,-26 0,13 0,1 0,-1 0,0 0,-13 0,13 0,-13 0,27 0,-27 0,26 0,-26 0,13 0,14 0,-27 0,26 0,-26 0,14 0,-1 0,-13 0,26 0,-26 0,14 0,-1 0,0 0,-13 0,26 0,-26 0,14 0,-1 0,0 0,0 0,-13 0,27 0,-27 0,13 0,0 0,1 0,-1 0,0 0,0 0,-13 0,27 0,-14 0,0 0,0 0,14 0,-14 0,13 0,1 0,-1 0,1 0,-1 0,1 0,12 0,-25 0,12 0,-13 0,14 0,-14 0,0 0,14 0,-14 0,13 13,1-13,-14 0,0 0,14 14,-14-14,-13 0,27 0,-27 0,26 0,-26 0,13 0,0 0,1 13,-1-13,-13 0,13 0,0 0,-13 0,14 0,-14 0,13 0,-13 0,13 0,0 0,-13 0,13 0,-13 0,14 0,-1 13,13-13,1 0,-14 0,14 13,-1-13,0 0,-12 14,-1-14,-13 0,13 0,0 0,1 0,-14 0,26 0,-26 0,13 13,-13-13,14 0,-1 0,-13 0,13 0,-13 0,13 0,0 0,-13 0,0 13,0-13,-13 0,13 0,-26 0,13 0,-1 0,-12 0,-14 0,27 0,-14 0,1 0,0 0,-14 0,27 0,-14 0,14 0,-27 0,27 0,0 0,-14 0,27 0,-13 0,0 0,0 0,-1 0,14 0,-26 0,26 0,-13 0,0 0,-1 0,14 0,-13 0,0 0,0 0,-1 0,14 0,-26 0,13 0,-1 0,1 0,0 0,0 0,0 0,-1 0,-12 0,-1 13,14-13,-13 13,-1-13,1 0,-1 14,1-1,-14 0,14 0,12-13,-25 27,26-27,-1 0,-12 0,13 0,-1 0,1 0,0 0,0 0,13 0,-13 0,-1 0,1 0,-27 0,27 0,-13 0,12 0,-12 0,13 0,0 0,-14 0,14 0,0-13,13 13,-14 0,1 0,0 0,0 0,13 0,-14 0,1 0,13 0,-13 0,0 0,0 0,13 0,-14 0,1 0,0 0,13 0,-13 0,13 0,-14 0,1 0,13 0,0 13,-13-13,0 0,-1 0,14 0,-13 0,0 0,0 0,0 0,13 0,-14 0,1 0,0 0,13 0,-27 0,27 0,-13 0,-13 0,26 0,-13 0,-14 0,27 0,-26 0,26 0,-14 0,-12 0,26 0,-13 0,-1 0,1 0,13 0,-26 13,26-13,-13 0,-1 0,1 0,13 0,-13 0,0 0,-1 0,1 0,0 0,0 0,-27 0,27 0,0 0,-1 0,1 0,0 0,13 0,-13 0,-1 0,1 0,13 0,-13 0,0 0,-1 0,14 0,-13 0,13 0,-13 0,0 0,13 0,-13 0,13 13,-27-13,27 13,-13-13,13 0,-13 0,13 14,-14-14,1 0,0 0,13 0,-13 13,0-13,13 13,-14-13,14 0,-13 0,0 0,0 0,13 0,-14 0,1 13,13-13,-13 0,13 0,-13 0,13 0,-14 0,1 0,13 14,-13-14,13 0,-13 0,0 0,13 0,-14 0,14 0,-13 0,0 0,13 0,-13 0,13 0,-14 0,14 0,-13 0,0 0</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8-12-27T05:28:03.1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17952 3850,'13'0,"0"0,27 0,0 0,13 0,13-14,-13 14,0-13,13 0,-13 13,0-13,-14 13,1 0,-13 0,-1 0,0 0,1-13,-1 13,-12 0,12-14,1 14,-14 0,0-13,13 13,1 0,-14 0,14 0,-14 0,0 0,13 0,-12 0,-1 0,13 0,-12 0,-1 0,0 0,14 0,-14 0,0 0,27-13,-27 13,0-13,14 13,-1 0,-13-14,14 14,-14-13,0 0,27 13,-27 0,0 0,14 0,-14 0,0 0,14 0,-14 0,0 0,14 0,-14 0,0 0,14-13,-27 13,13 0,-13 0,13 0,0 0,0 0,-13 0,14 0,-14 0,13 0,0 0,-13 0,13 0,-13 0,27 0,-27 0,13 0,14 0,-14 0,0 0,27 0,-27 0,13 0,-12 0,25 0,-25 0,12 0,-13-14,27 14,-27 0,0-13,14 13,-27-13,26 13,-12 0,-1-13,0 13,0-13,0 13,14 0,-27-14,26 14,-12 0,-1 0,13 0,-26 0,13 0,1 0,-1 0,0 0,-13 0,27 0,-27 0,13 0,13 0,-26 0,27 0,-14 0,0 0,14 0,-1 0,1 0,-1 0,1 0,-1 0,27 0,-27 0,1 0,-1 0,-12 0,25 0,-26 0,1 0,12 0,1 0,-14 0,0 0,13 0,-12 0,-1 0,-13 0,13 0,-13 0,13 0,-13 0,14 0,-1 0,-13 0,13 0,-13 0,13 0,1 0,-1 0,-13 0,26 0,-13 0,1 0,12 14,-13-1,1-13,-1 0,0 0,0 0,-13 0,14 13,-1 0,-13-13,0 0,13 0,-13 13,0-13,13 0,-13 0,0 0,0 14,13-14,-13 0,0 13,0 0,0-13,0 13,0-13,0 14,0-1,0-13,0 13,0-13,0 27,0-27,0 13,0-13,0 13,0-13,0 13,0 0,0-13,-13 0,13 0,-13 14,0-14,0 0,-1 0,1 0,-13 0,12 0,-12 0,-1 0,1 0,-14 0,14-14,-1 14,1 0,-14-13,27 13,0 0,-14 0,14 0,13 0,-26 0,12 0,1 0,0 0,0 0,-14 0,1 0,-1 0,1 0,13 0,-27 0,14 0,12 0,-12 0,-1 0,1 0,-1 13,1-13,0 0,-1 0,1 0,12 0,-12 0,-1 0,1 0,0 0,12 0,-12 0,13 0,-1 0,-12 0,13 0,0 0,-1 0,1 0,0 0,-14 14,27-14,-26 0,26 0,-13 0,-1 0,1 0,0 0,13 0,-26 0,12 0,1 0,0 0,0 0,-1 0,1 0,0 0,-14 0,27 0,-13 0,-13 0,13 0,-1 0,1 0,0 0,-14 0,14 0,13 0,-26 0,12 0,1 13,0-13,0 0,13 0,-13 0,-27 0,27 0,-14 0,14 0,-13 0,12 0,-12 0,13 0,-14 0,14 0,-14 0,1 0,13 0,0 0,-1 0,1 0,0 0,-14 0,14 0,0 0,0 0,-1 0,1 0,0 0,0 13,-14-13,14 0,0 13,-14-13,14 14,0-1,-14 0,14 0,0-13,0 0,-14 0,1 0,13 0,-27 0,27 0,0 0,-14 0,27 0,-13 0,13 0,-13 0,-1 0,14-13,-13 13,13 0,-13 0,13 0,-27 0,27 0,-13 0,13 0,-13 0,0 0,13 0,-13 0,13 0,-27 0,27 0,-13 0,0 0,-1 0,1 0,0 0,0 0,-1 0,1 0,0 0,-13 0,26 0,-27 0,27 0,-13 0,0 0,-1 0,1 0,0 0,0 0,13 0,-27 0,27 0,-13 0,0 0,0 0,-1 0,14 0,-13 0,0 0,13 0,-13 0,13 0,-27 0,14 13,13-13,-26 0,26 0,-14 14,1-14,13 0,-13 0,13 13,0-13</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8-12-27T05:28:10.4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13269 3651,'0'13,"0"-13,13 0,0 0,14 0,12 14,1-14,0 0,0 0,12 0,1 0,0 0,-13 0,26 0,-13 0,-13-14,-1 14,-12-13,-1 13,14 0,-14 0,1-13,-14 13,27 0,0-13,-27 13,0 0,13 0,-12 0,-1 0,27-13,-27 13,0 0,14 0,-1 0,14 0,-14 0,1-14,12 14,1 0,0-13,-1 0,1 13,0 0,-1-13,-12 13,13-14,12 14,-25 0,-1 0,-12 0,-1 0,0 0,0 0,14 0,12 0,1 0,0 0,13 0,-14 0,14 0,-26 0,12 0,1 0,0 0,0 0,-14 0,0 0,-12 0,25 0,-12 0,-1 0,1 0,-1 0,14 0,0 0,-14 0,0 0,1 0,13 0,-14 0,14 0,-1 0,-12 0,-1 0,14 0,-13 0,12 0,1-13,0 13,-1 0,1 0,0 0,-1-13,1 13,0 0,-1 0,1 0,0 0,13 0,-14 0,1 13,-13 0,12 1,1-14,0 0,-27 0,13 13,-12-13,-1 0,0 0,-13 13,26-13,14 0,0 13,-1-13,14 0,0 14,13-14,-13 13,0 0,-13-13,13 0,-13 13,-14-13,-13 0,14 0,12 0,-25 0,12 13,1-13,12 0,-12 0,-1 0,14 14,-14-14,1 0,12 13,-12-13,-14 0,14 0,-27 0,13 13,0-13,0 0,14 13,-14-13,0 0,-13 0,13 0,-13 0,27 0,-27 0,13 0,-13 0,27 0,-27 0,13 0,0 0,0 0,1 0,-14 0,26 0,-26 0,13 0,-13 0,13 0,-13 0,14 0,-14 0,-27 14,1-1,-27-13,-27 13,1-13,-27 13,0-13,1 0,12 0,0 0,27 0,-26 0,25 0,1 0,-13-13,26 13,-26 0,39 0,-13 0,13 0,1 0,-1 0,14 0,-1 0,-13 0,14 0,-14 0,1 13,-1 1,0-1,-39 13,-1-13,14 1,13-14,14 0,-14 13,13-13,0 0,1 0,-1 0,14 0,-1 0,1 0,-1 0,-13 0,14 0,13 0,-14 0,1 0,-1 0,14 0,0 0,0 0,0 0,-1 0,1 13,-27-13,14 0,-14 0,1 0,-1 0,0 0,14 0,-1 13,1-13,-1 0,-26 0,27 0,13 0,-14 14,1-14,13 0,-1 13,-12-13,-1 0,14 13,-13-13,-1 0,1 0,13 13,-27-13,13 0,14 14,-13-14,-14 0,27 0,-14 0,1 0,-14 0,14 0,-1 0,-12 0,12 0,1 0,-14 0,0 0,1 0,12 0,-12 0,-1 0,27 0,-14 0,14 0,0 0,-14 0,1 0,13 0,-14 0,1 0,12 0,-12-14,-1 14,14 0,0 0,-13 0,12 0,1 0,-13 0,12 0,14 0,-26 0,26 0,-27 0,27 0,-13 0,0 0,0 0,13 0,-13 0,13 0,-14 0,14 0,-13 0,0 0,13 0,-13 0,13 0,-14 0,14 0,-13 0,0 0,13 0,-13 0,13 0,-13 0,-1 0,14 0,-13 0,13 0,-13 0,13 0,-13 0,-1 0,14 0,-13 0,13 0,-13 0,0 0,-1 0,14 0,-13 0,0 0,0 0,0 0,-1 0,1 0,0 0,0 0,-1 0,1 0,13 0,0 0,-13 0,13 0</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8-12-27T05:28:17.2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11774 3479,'13'0,"-13"0,13 0,1 0,-1 0,0 0,14 0,12 0,1 0,13 0,92 0,-105 0,26 0,0 0,-13 0,-13 0,0 0,-1 0,-12 0,-1 0,14 0,-14 0,1 0,-1 0,1 0,-1 0,1 0,12 0,-12 0,-1 0,14 0,-14 0,1 0,-1 0,1 0,-1 0,27 0,-26 0,12 0,1 0,-14 0,14 0,-13 0,12 0,-12 0,-14 14,27-1,-14-13,1 13,-14 0,27 0,-14-13,0 14,1-1,13-13,-14 13,1-13,-1 13,14 1,-14-1,1-13,-1 13,-13 0,0-13,14 13,-27-13,13 14,-13-14,13 0,1 0,-14 0,0 13,0-13,0 13,0-13,-14 0,-12 13,-1-13,-12 0,-14 0,0 0,-13 0,13 0,0-13,13 13,-26-13,26 0,1 13,-1 0,0-14,1 1,-27 13,13 0,0 0,0 0,-13 0,26 0,-13 0,13 0,-13 0,14 0,-1 0,0 0,14 0,-1 0,-12 0,12 0,1 0,-1 0,-12 0,12 0,-12 0,12 0,14 0,0 0,-14 0,14 0,0 0,0 0,-1 0,1 0,13 0,-13 0,0 0,-1 0,14 0,-13 0,0 0,0 0,13 0,-27 0,14 0,0 0,0 0,-1 0,1 0,-13 0,12 0,1 0,0 0,13 0,-13 0,-1 0,-12 0,13 13,0-13,-14 0,14 0,0 0,-1 0,1 0,0 0,13 0,-13 0,0 0,13 0,-14 0,14 0,-13 0,13 0,40 0,-14 0,27 0,0 0,26-13,1 0,-14 13,13 0,-13 0,1 0,-28 0,1 0,0 0,-1 0,1 0,-14-13,1 13,26 0,-27 0,14-13,0 13,-1 0,-12 0,-1 0,14 0,-27 0,14 0,-14 0,13 0,1 0,-14 0,14-14,-1 14,0 0,1 0,-1 0,14 0,-14 0,1 0,-1 0,1 0,-1 0,14 0,-27 0,14 0,-1 0,1 0,-1 0,-13 0,14 0,-1 0,-13 0,1 0,12 0,-26 0,13 0,-13 0,14 0,-1 0,-13 0,0 0,-13 0,-1 0,-12 14,13-14,-1 0,1 13,13-13,-13 0,0 0,13 13,0 0,0-13,0 0,0 13,0 1,-13-1,13-13,0 13,0-13,0 13,0 1,0-14,0 13,0-13,0 13,0-13,-14 0,14 0,-13 0,13 13,0-13,-13 14,13-14,-13 0,13 0,-14 0,1 0,0 0,13 0,-27 0,14 0,0 0,0 0,13 0,-27 0,14 0,0 0,-14 0,27 0,-13 0,-13 0,26 0,-14 0,1 0,0 0,0 0,0 0,-1 0,-12 0,13 0,-1 0,-12 0,26 0,-26 0,12 0,14 0,-13 0,0 0,0 0,-1 0,1 0,0 0,0 0,-14 0,27 0,-13 0,-13 0,12 0,1 0,-13 0,12 0,1 0,-13 0,12 0,1 0,0 0,0 0,0 0,13 0,-14 0,1 0,0 0,13 0,-13 0,13 0,-27 13,27-13,-13 0,0 0,-1 0,14 0,-13 0,0 0,0 13,-14-13,14 0,0 0,0 13,13-13,-27 0,27 0,-13 0,13 0,-13 0,0 0,-1 0,14 0,-13 0,0 0,13 0,-13 0,13 0,-14 0,14 0,-13 0,0 0,13 0,-13 0,13 0,-14 0,1 0,13 0,-13 0,-13 0,12 0,1 0,0 0,0 0,-1 0,14 0,-13 0,13 0,-13 0,0 0,13 0,-14 0,14 0,-13 0,0 0,13 0,-13 0,13 0,-13 0,13 0,-14 0,1 0,13 0,-13 0,0 0,-1 0,14 0,-13 0,13 0,-13 0,0 0,13 0,-14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8-12-27T05:28:43.9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18706 4101,'-13'0,"26"0,14 0,-1 0,14 0,26 0,0 0,0 0,13 0,1-13,-14 0,0 13,-13-14,0 14,-13 0,-1 0,1 0,0 0,-1 0,1 0,-13 0,12 0,1 0,-14 0,1 0,13 0,-1 0,-12 0,12 0,-12 0,-1 0,14 14,0-14,-14 13,1-13,-1 0,14 0,-14 0,14 0,-14 0,14 13,-14-13,14 0,0 0,0 0,-14 0,14 13,-1-13,14 14,13-1,-13 0,-13-13,0 13,-1-13,-12 13,-14-13,0 0,-13 0,14 0,-1 0,13 0,1 0,-1-13,1 13,12 0,-12 0,12-13,-12 13,-1 0,-12 0,12 0,-13 0,1 0,-1 0,0 0,0 0,0 0,1 0,-1 0,-13 0,26 0,-12 0,-1 0,0 0,-13 0,26 0,-26 0,14 0,-14 0,26 0,-26 0,13 0,1 0,-1 0,0 0,-13 0,27 0,-27 0,13 0,0 0,0 0,0 0,-13 0,14 0,-1 0,-13 0,13 0,-13 0,13 0,1 0,-14 0,13 0,0 0,0 0,-13 0,14 0,-14 0,13 0,-13 0,13 0,0 0,0 0,-13 0,14 0,-1 0,-13 0,13 0,-13 0,13 0,1 0,-14 0,13 0,-13 0,0 0,0 13,0 0,0-13,0 14,0-14,0 0,-13 13,13 0,-14-13,14 0,-13 0,13 0,-13 0,0 0,13 13,-14-13,1 0,0 0,-13 14,12-14,-25 0,-1 0,0 13,-26-13,13 0,13 13,1-13,-1 0,-13 0,14 0,-14 0,0 0,0 0,13 0,0 0,1 0,12 0,1 0,-14 0,14-13,-14 13,0 0,14-13,-14 13,14 0,-1 0,-12 0,-1 0,0 0,14 0,-14 0,0 0,-13 0,14 0,-27 13,13-13,13 13,0 0,1-13,-1 0,0 0,14 0,-1 13,1-13,-1 0,1 0,-1 0,14 0,-13 0,13 0,-1 0,-12 0,13 0,-1 0,1 0,-13 0,12 0,1 0,-13 0,13 0,-1 0,1 0,13 0,-26 0,26 0,-14 0,14 0,-26 0,26 0,-13 0,13 0,-14 0,1 0,0 0,13 0,-13 0,0 0,13 0,-14 0,1 0,0 0,13 0,-13 0,-14 0,14 0,0 0,0 0,13 0,-27 0,27 0,-13 0,0 0,-1 0,14 0,-13 0,0 0,0 0,13-13,-14 13,1 0,0 0,0 0,0 0,-1 0,14 0,-13 0,0 0,0 0,13 0,-14 0,14 0,0 13,0-13,0 14,-13-14,0 13,0 0,-1-13,1 0,0 0,13 13,-26-13,12 0,1 0,0 0,13 0,-27 0,27 0,-13 0,0 0,0 0,13 0,-14 0,14 0,-13 0,0 0,13 0,-13 0,13 0,-13 0,13 0,-14 0,1 0,13 0,-13 0,13 0,-27 0,27 0,-13 0,0 0,0 0,0 0,13 0,-14 0,1 0,13 0,-13 0,13 0,-13 0,-1 0,14 0,-13 0,13 0,-13 0,13 0,0 0,-13 0,13-13,0 0,0 13,0-13,0 13,0-14,0 1,0 13,13 0,-13-13,13 13,-13 0,13 0,1 0,-14 0,13-13,-13 13,13 0,0 0,14 0,-1 0,-26 0,27 0,-27 0,13 0,0 0,0 0,1 0,25-13,-12 13,-1-14,1 14,26-13,-14 0,-12 13,12-13,1-1,26 1,-26 0,13 0,0 0,0-1,-14 1,1 0,13 13,-27-13,14 13,-13 0,-1 0,0 0,14 0,-27 0,1 0,12 0,1 0,-1 0,-13 0,14 0,-14 0,13 0,-12 0,25 0,-25 0,-1 0,13 0,-13 0,14 0,-14 0,14 0,-1 0,-13 0,14 0,12 0,-12 0,-1 0,1 0,12 0,1 0,0 0,-14 0,1 0,-1-14,1 14,-14-13,0 13,-13 0,13 0,1 0,-1-13,27 13,-1 0,1-13,13 13,-14 0,14-14,0 14,0 0,-26-13,-1 13,-13 0,27-13,-27 13,-13 0,27-13,-14 13,0 0,0 0,1 0,-14 0,13-13,0 13,0 0,1 0,-1 0,0 0,0-14,-13 14,27 0,-14-13,0 13,0 0,1 0,12 0,-26-13,13 13,1 0,-1-13,0 13,0 0,0 0,1 0,-14 0,26-14,-26 14,13 0,1 0,-14 0,13 0,-13 0,13 0,14 0,-27 0,13 0,0 0,0 0,-13 0,27 0,-27 0,13 0,-13 0,26 0,-26 0,14 0,12 0,-26 0,27 0,-14 0,-13 0,26 0,-26 0,13 0,1 0,-1 0,0 0,0 0,1 0,-14 0,26 14,-26-14,13 0,-13 0,14 13,-1-13,-13 0,13 0,0 0,0 0,-13 0,14 0,-14 0,13 13,-13-13,13 0,0 0,-13 0,14 0,12 0,-26 0,13 0,0 0,-13 0,0 0,0 13,0 1,0-14,0 13,0-13,0 13,0 0,0-13,0 13,0-13,-13 14,13-14,0 26,-13-26,13 13,-13 1,0-1,13-13,0 13,-14-13,14 13,-13-13,0 0,13 14,-13-14,-1 0,1 0,-13 13,-1-13,1 0,13 0,-14 0,1 0,-1 0,-12 0,-14 0,-27 0,-12 0,-14 0,0 0,0 0,-13 0,40 0,-1 0,27 0,14 0,-1 0,0 0,1 0,-1 0,-13 0,13 0,-13 0,14 0,12 0,1 0,-14 0,27 13,0-13</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8-12-27T05:28:52.4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10028 4128,'26'0,"1"0,12 0,1 0,26 0,14 0,25 0,1 0,0 0,13 0,-13-27,-13 14,-14 13,-13 0,0-13,-26 13,0-14,-14 14,14-13,-1 13,1 0,0-13,13 13,-27 0,14 0,-14 0,14 0,-14 0,14-13,-13 13,12 0,-12 0,-1-14,14 14,0-13,-1 13,-12 0,12 0,-12 0,-1 0,1 0,26 0,-27 0,14 0,0 0,-1 0,14 0,-13 0,0 0,-1 0,1 0,0 0,-1 0,-12 0,12 0,-12 0,13 13,-14-13,0 14,-26-14,27 0,-27 0,0 0,26 0,1 13,13-13,12 13,-12-13,0 13,0-13,-14 14,0-1,14-13,-13 13,-14-13,13 0,1 0,-1 0,-13 0,1 0,-1 13,0-13,14 0,-14 0,0 0,0 0,0 0,1 0,-14 0,13 0,0 0,-13 14,0-14,-26 13,-1-13,-12 0,-1 13,13-13,-12 13,12-13,1 0,-14 0,0 0,14 0,0 0,-1 0,1 0,-14 0,13 0,1 0,0 0,-1 0,1 0,-14 0,13 0,1 0,13 0,-27 0,14 0,-1 0,1 0,-1 0,1 0,-14 0,27 0,-14 0,1 0,-14 0,1 0,12 0,14 0,-14 0,1 0,-14 0,1 0,-1 13,13-13,-12 14,-1-14,14 0,-1 0,14 0,-14 13,14 0,0-13,-13 0,-14 13,0-13,1 14,-1-14,0 0,-13 0,14 0,-1 0,0 0,0 0,14 0,0 0,-1 0,14 0,-14 0,14 0,-13 0,12 0,1 0,-13-14,26 14,-13 0,-1-13,1 13,0 0,0 0,-1 0,1 0,0 0,0 0,0 0,-1 0,-12 0,13 0,-1 0,1 0,-13 0,12 0,-12 0,13 0,0 0,-14 0,14 0,0 0,-1 0,1 0,0 0,-14 0,27 0,-13 0,0 0,0 0,0 0,13 0,-27 0,27 0,-13 0,13 0,-13 0,-1 0,-12 0,26 0,-13 0,-14 0,14 0,0 0,13 0,-13 0,-1 0,1 0,0 0,13 0,-13 13,-1-13,1 0,0 0,0 0,0 0,13 0,-14 0,1 0,0 0,13 0,-13 0,-1 0,14 0,-13 0,0 0,0 14,13-14,-14 0,14 0,-13 0,13 0,-13 0,0 0,13 0,-13 0,13 0,-14 0,1 0,13 0,-13 0,13 0,-13 0,13 0,-14 0,1 0,13 0,-13 0,13 0,-13 0,-1 13,14-13,-13 0,13 0,-13 0,13 0,-13 0</inkml:trace>
</inkml:ink>
</file>

<file path=ppt/ink/ink2.xml><?xml version="1.0" encoding="utf-8"?>
<inkml:ink xmlns:inkml="http://www.w3.org/2003/InkML">
  <inkml:definitions>
    <inkml:context xml:id="ctx0">
      <inkml:inkSource xml:id="inkSrc0">
        <inkml:traceFormat>
          <inkml:channel name="X" type="integer" max="2960" units="cm"/>
          <inkml:channel name="Y" type="integer" max="1050" units="cm"/>
        </inkml:traceFormat>
        <inkml:channelProperties>
          <inkml:channelProperty channel="X" name="resolution" value="49.91568" units="1/cm"/>
          <inkml:channelProperty channel="Y" name="resolution" value="28.37838" units="1/cm"/>
        </inkml:channelProperties>
      </inkml:inkSource>
      <inkml:timestamp xml:id="ts0" timeString="2018-12-27T17:25:07.4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10311 6471,'0'0,"15"0,16 0,-16 0,0 0,15 0,0 0,-15 0,0 0,-15 0,31 0,-31 0,15 0,0 0,0 0,-15 0,15 0,0 0,0 0,-15 0,16 0,-16 0,15 0,-15 15</inkml:trace>
</inkml:ink>
</file>

<file path=ppt/ink/ink3.xml><?xml version="1.0" encoding="utf-8"?>
<inkml:ink xmlns:inkml="http://www.w3.org/2003/InkML">
  <inkml:definitions>
    <inkml:context xml:id="ctx0">
      <inkml:inkSource xml:id="inkSrc0">
        <inkml:traceFormat>
          <inkml:channel name="X" type="integer" max="2960" units="cm"/>
          <inkml:channel name="Y" type="integer" max="1050" units="cm"/>
        </inkml:traceFormat>
        <inkml:channelProperties>
          <inkml:channelProperty channel="X" name="resolution" value="49.91568" units="1/cm"/>
          <inkml:channelProperty channel="Y" name="resolution" value="28.37838" units="1/cm"/>
        </inkml:channelProperties>
      </inkml:inkSource>
      <inkml:timestamp xml:id="ts0" timeString="2018-12-27T17:25:09.0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10372 6894,'0'0,"15"0,0 0,15 15,0-15,1 15,-1-15,-15 16,15-16,0 0,-14 15,14-15,-15 0,0 0,0 15,0-15,0 0,-15 0,16 0,-16 0,15 0,0 0,-15 0,0 0,0 15</inkml:trace>
</inkml:ink>
</file>

<file path=ppt/ink/ink4.xml><?xml version="1.0" encoding="utf-8"?>
<inkml:ink xmlns:inkml="http://www.w3.org/2003/InkML">
  <inkml:definitions>
    <inkml:context xml:id="ctx0">
      <inkml:inkSource xml:id="inkSrc0">
        <inkml:traceFormat>
          <inkml:channel name="X" type="integer" max="2960" units="cm"/>
          <inkml:channel name="Y" type="integer" max="1050" units="cm"/>
        </inkml:traceFormat>
        <inkml:channelProperties>
          <inkml:channelProperty channel="X" name="resolution" value="49.91568" units="1/cm"/>
          <inkml:channelProperty channel="Y" name="resolution" value="28.37838" units="1/cm"/>
        </inkml:channelProperties>
      </inkml:inkSource>
      <inkml:timestamp xml:id="ts0" timeString="2018-12-27T17:25:10.7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10508 7227,'0'0,"0"0,15 0,0 0,0 0,0 0,0 0,0 0,-15 0,31 0,-16 0,0 0,0 15,-15-15,30 0,-30 0,15 0,1 0,-1 0,0 0,0 0,0 0,-15 0,15 0,-15 0,15 0,0 0,-15 15,0-15,15 0,-15 0,16 0,-16 0,15 0,-15 0,15 0</inkml:trace>
</inkml:ink>
</file>

<file path=ppt/ink/ink5.xml><?xml version="1.0" encoding="utf-8"?>
<inkml:ink xmlns:inkml="http://www.w3.org/2003/InkML">
  <inkml:definitions>
    <inkml:context xml:id="ctx0">
      <inkml:inkSource xml:id="inkSrc0">
        <inkml:traceFormat>
          <inkml:channel name="X" type="integer" max="2960" units="cm"/>
          <inkml:channel name="Y" type="integer" max="1050" units="cm"/>
        </inkml:traceFormat>
        <inkml:channelProperties>
          <inkml:channelProperty channel="X" name="resolution" value="49.91568" units="1/cm"/>
          <inkml:channelProperty channel="Y" name="resolution" value="28.37838" units="1/cm"/>
        </inkml:channelProperties>
      </inkml:inkSource>
      <inkml:timestamp xml:id="ts0" timeString="2018-12-27T17:25:12.5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10538 7650,'0'0,"0"0,15 0,0 0,0 0,16 0,-16 15,15-15,0 0,0 0,-14 15,-1-15,30 0,-30 0,0 0,15 0,1 0,-31 0,30 0,-30 0,15 0,-15 0,15 0,-15 16</inkml:trace>
</inkml:ink>
</file>

<file path=ppt/ink/ink6.xml><?xml version="1.0" encoding="utf-8"?>
<inkml:ink xmlns:inkml="http://www.w3.org/2003/InkML">
  <inkml:definitions>
    <inkml:context xml:id="ctx0">
      <inkml:inkSource xml:id="inkSrc0">
        <inkml:traceFormat>
          <inkml:channel name="X" type="integer" max="2960" units="cm"/>
          <inkml:channel name="Y" type="integer" max="1050" units="cm"/>
        </inkml:traceFormat>
        <inkml:channelProperties>
          <inkml:channelProperty channel="X" name="resolution" value="49.91568" units="1/cm"/>
          <inkml:channelProperty channel="Y" name="resolution" value="28.37838" units="1/cm"/>
        </inkml:channelProperties>
      </inkml:inkSource>
      <inkml:timestamp xml:id="ts0" timeString="2018-12-27T17:25:15.0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10523 7953,'0'15,"0"-15,0 15,0-15,0 15,30-15,-30 0,30 0,1 15,-16-15,0 0,15 0,15 0,-29 0,-1 0,15 0,0 0,-30 0,30 0,-30 0,15 0,1 0,-1 0,-15 0,15 0,-15 0,15 0,-15 0</inkml:trace>
</inkml:ink>
</file>

<file path=ppt/ink/ink7.xml><?xml version="1.0" encoding="utf-8"?>
<inkml:ink xmlns:inkml="http://www.w3.org/2003/InkML">
  <inkml:definitions>
    <inkml:context xml:id="ctx0">
      <inkml:inkSource xml:id="inkSrc0">
        <inkml:traceFormat>
          <inkml:channel name="X" type="integer" max="2960" units="cm"/>
          <inkml:channel name="Y" type="integer" max="1050" units="cm"/>
        </inkml:traceFormat>
        <inkml:channelProperties>
          <inkml:channelProperty channel="X" name="resolution" value="49.91568" units="1/cm"/>
          <inkml:channelProperty channel="Y" name="resolution" value="28.37838" units="1/cm"/>
        </inkml:channelProperties>
      </inkml:inkSource>
      <inkml:timestamp xml:id="ts0" timeString="2018-12-27T17:25:16.6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10568 8361,'0'0,"15"15,-15-15,31 15,-1-15,-15 0,0 0,15 15,1-15,-16 0,0 0,0 0,0 0,0 0,0 0,0 0,0 0,-15 0,16 0,-1 0</inkml:trace>
</inkml:ink>
</file>

<file path=ppt/ink/ink8.xml><?xml version="1.0" encoding="utf-8"?>
<inkml:ink xmlns:inkml="http://www.w3.org/2003/InkML">
  <inkml:definitions>
    <inkml:context xml:id="ctx0">
      <inkml:inkSource xml:id="inkSrc0">
        <inkml:traceFormat>
          <inkml:channel name="X" type="integer" max="2960" units="cm"/>
          <inkml:channel name="Y" type="integer" max="1050" units="cm"/>
        </inkml:traceFormat>
        <inkml:channelProperties>
          <inkml:channelProperty channel="X" name="resolution" value="49.91568" units="1/cm"/>
          <inkml:channelProperty channel="Y" name="resolution" value="28.37838" units="1/cm"/>
        </inkml:channelProperties>
      </inkml:inkSource>
      <inkml:timestamp xml:id="ts0" timeString="2018-12-27T17:25:18.1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10583 8693,'0'0,"0"15,0 1,0-16,15 0,1 15,14-15,-30 0,15 0,0 0,0 0,15 0,1 0,-16 0,0 0,0 0,0 0,0 0,0 0,0 0,1 0,-16 0,15 0,0 0,-15 0</inkml:trace>
</inkml:ink>
</file>

<file path=ppt/ink/ink9.xml><?xml version="1.0" encoding="utf-8"?>
<inkml:ink xmlns:inkml="http://www.w3.org/2003/InkML">
  <inkml:definitions>
    <inkml:context xml:id="ctx0">
      <inkml:inkSource xml:id="inkSrc0">
        <inkml:traceFormat>
          <inkml:channel name="X" type="integer" max="2960" units="cm"/>
          <inkml:channel name="Y" type="integer" max="1050" units="cm"/>
        </inkml:traceFormat>
        <inkml:channelProperties>
          <inkml:channelProperty channel="X" name="resolution" value="49.91568" units="1/cm"/>
          <inkml:channelProperty channel="Y" name="resolution" value="28.37838" units="1/cm"/>
        </inkml:channelProperties>
      </inkml:inkSource>
      <inkml:timestamp xml:id="ts0" timeString="2018-12-27T17:25:19.7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10568 9071,'0'0,"15"0,-15 0,15 0,16 0,-16 0,15 0,0 0,-30 0,15 0,1 15,-1-15,0 0,0 0,0 0,-15 0,15 0,-15 16,0-16,15 0,0 0,0 0,1 0,-1 0,-15 0,15 0,-15 0,15 0,-15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7C10F6-FC36-4AB4-8B8F-557E9CB7AF14}" type="datetimeFigureOut">
              <a:rPr lang="en-US" smtClean="0"/>
              <a:t>12/27/2018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972F2F-9B66-4947-9A71-DC9A4297E7E5}" type="slidenum">
              <a:rPr lang="en-US" smtClean="0"/>
              <a:t>‹#›</a:t>
            </a:fld>
            <a:endParaRPr lang="en-US"/>
          </a:p>
        </p:txBody>
      </p:sp>
    </p:spTree>
    <p:extLst>
      <p:ext uri="{BB962C8B-B14F-4D97-AF65-F5344CB8AC3E}">
        <p14:creationId xmlns:p14="http://schemas.microsoft.com/office/powerpoint/2010/main" val="264651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customXml" Target="../ink/ink6.xml"/><Relationship Id="rId18" Type="http://schemas.openxmlformats.org/officeDocument/2006/relationships/image" Target="../media/image21.emf"/><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8.emf"/><Relationship Id="rId17" Type="http://schemas.openxmlformats.org/officeDocument/2006/relationships/customXml" Target="../ink/ink8.xml"/><Relationship Id="rId2" Type="http://schemas.openxmlformats.org/officeDocument/2006/relationships/image" Target="../media/image13.png"/><Relationship Id="rId16" Type="http://schemas.openxmlformats.org/officeDocument/2006/relationships/image" Target="../media/image20.emf"/><Relationship Id="rId20"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7.emf"/><Relationship Id="rId19" Type="http://schemas.openxmlformats.org/officeDocument/2006/relationships/customXml" Target="../ink/ink9.xml"/><Relationship Id="rId4" Type="http://schemas.openxmlformats.org/officeDocument/2006/relationships/image" Target="../media/image14.emf"/><Relationship Id="rId9" Type="http://schemas.openxmlformats.org/officeDocument/2006/relationships/customXml" Target="../ink/ink4.xml"/><Relationship Id="rId14" Type="http://schemas.openxmlformats.org/officeDocument/2006/relationships/image" Target="../media/image19.emf"/><Relationship Id="rId22"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customXml" Target="../ink/ink16.xml"/><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12.emf"/><Relationship Id="rId2" Type="http://schemas.openxmlformats.org/officeDocument/2006/relationships/image" Target="../media/image29.png"/><Relationship Id="rId16" Type="http://schemas.openxmlformats.org/officeDocument/2006/relationships/image" Target="../media/image140.emf"/><Relationship Id="rId1" Type="http://schemas.openxmlformats.org/officeDocument/2006/relationships/slideLayout" Target="../slideLayouts/slideLayout2.xml"/><Relationship Id="rId6" Type="http://schemas.openxmlformats.org/officeDocument/2006/relationships/image" Target="../media/image90.emf"/><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11.emf"/><Relationship Id="rId4" Type="http://schemas.openxmlformats.org/officeDocument/2006/relationships/image" Target="../media/image80.emf"/><Relationship Id="rId9" Type="http://schemas.openxmlformats.org/officeDocument/2006/relationships/customXml" Target="../ink/ink14.xml"/><Relationship Id="rId14" Type="http://schemas.openxmlformats.org/officeDocument/2006/relationships/image" Target="../media/image13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tanner87661/-IoTT-Video10" TargetMode="External"/><Relationship Id="rId3" Type="http://schemas.openxmlformats.org/officeDocument/2006/relationships/hyperlink" Target="https://docs.espressif.com/projects/esp-idf/en/latest/api-reference/peripherals/touch_pad.html" TargetMode="External"/><Relationship Id="rId7" Type="http://schemas.openxmlformats.org/officeDocument/2006/relationships/hyperlink" Target="https://www.amazon.com/HiLetgo-CD74HC4067-Channel-Multiplexer-Breakout/dp/B01DLHKLNE/ref=sr_1_1?ie=UTF8&amp;qid=1545841731&amp;sr=8-1&amp;keywords=74HC4067" TargetMode="External"/><Relationship Id="rId2" Type="http://schemas.openxmlformats.org/officeDocument/2006/relationships/hyperlink" Target="https://github.com/espressif/arduino-esp32/blob/master/tools/sdk/include/driver/driver/touch_pad.h" TargetMode="External"/><Relationship Id="rId1" Type="http://schemas.openxmlformats.org/officeDocument/2006/relationships/slideLayout" Target="../slideLayouts/slideLayout2.xml"/><Relationship Id="rId6" Type="http://schemas.openxmlformats.org/officeDocument/2006/relationships/hyperlink" Target="https://assets.nexperia.com/documents/data-sheet/74HC_HCT4067.pdf" TargetMode="External"/><Relationship Id="rId5" Type="http://schemas.openxmlformats.org/officeDocument/2006/relationships/hyperlink" Target="https://www.espressif.com/sites/default/files/documentation/esp32_technical_reference_manual_en.pdf" TargetMode="External"/><Relationship Id="rId4" Type="http://schemas.openxmlformats.org/officeDocument/2006/relationships/hyperlink" Target="https://www.espressif.com/en/products/hardware/esp32/resourc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Hans Tanner\OneDrive\IoTT\Video#9\Pictures\IMG_20181211_16043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313334" cy="5238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6200" y="-247650"/>
            <a:ext cx="8839200" cy="5401479"/>
          </a:xfrm>
          <a:prstGeom prst="rect">
            <a:avLst/>
          </a:prstGeom>
          <a:noFill/>
          <a:ln>
            <a:noFill/>
          </a:ln>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11500" b="1" dirty="0" smtClean="0">
                <a:ln w="50800"/>
                <a:solidFill>
                  <a:srgbClr val="FFC000"/>
                </a:solidFill>
              </a:rPr>
              <a:t>Inside the </a:t>
            </a:r>
          </a:p>
          <a:p>
            <a:pPr algn="ctr"/>
            <a:r>
              <a:rPr lang="en-US" sz="11500" b="1" dirty="0" smtClean="0">
                <a:ln w="50800"/>
                <a:solidFill>
                  <a:srgbClr val="FF0000"/>
                </a:solidFill>
              </a:rPr>
              <a:t>CTC Panel </a:t>
            </a:r>
            <a:r>
              <a:rPr lang="en-US" sz="11500" b="1" dirty="0" smtClean="0">
                <a:ln w="50800"/>
                <a:solidFill>
                  <a:srgbClr val="FFC000"/>
                </a:solidFill>
              </a:rPr>
              <a:t>Yellow Box</a:t>
            </a:r>
          </a:p>
        </p:txBody>
      </p:sp>
    </p:spTree>
    <p:extLst>
      <p:ext uri="{BB962C8B-B14F-4D97-AF65-F5344CB8AC3E}">
        <p14:creationId xmlns:p14="http://schemas.microsoft.com/office/powerpoint/2010/main" val="2919752999"/>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4759" b="20249"/>
          <a:stretch/>
        </p:blipFill>
        <p:spPr bwMode="auto">
          <a:xfrm>
            <a:off x="0" y="0"/>
            <a:ext cx="8133938"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2438400" y="1962150"/>
            <a:ext cx="2667000" cy="914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935560"/>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37" y="0"/>
            <a:ext cx="7275563"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2380114"/>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Hans Tanner\OneDrive\IoTT\Video#10\Pictures\IMG_20181227_10204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112" t="13497" r="14441" b="15166"/>
          <a:stretch/>
        </p:blipFill>
        <p:spPr bwMode="auto">
          <a:xfrm>
            <a:off x="-1" y="0"/>
            <a:ext cx="9286519"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 y="3663057"/>
            <a:ext cx="2209800" cy="830997"/>
          </a:xfrm>
          <a:prstGeom prst="rect">
            <a:avLst/>
          </a:prstGeom>
          <a:noFill/>
        </p:spPr>
        <p:txBody>
          <a:bodyPr wrap="square" rtlCol="0">
            <a:spAutoFit/>
          </a:bodyPr>
          <a:lstStyle/>
          <a:p>
            <a:pPr algn="ctr"/>
            <a:r>
              <a:rPr lang="en-US" sz="2400" b="1" dirty="0" err="1" smtClean="0">
                <a:solidFill>
                  <a:schemeClr val="bg1"/>
                </a:solidFill>
              </a:rPr>
              <a:t>NodeMCD</a:t>
            </a:r>
            <a:r>
              <a:rPr lang="en-US" sz="2400" b="1" dirty="0" smtClean="0">
                <a:solidFill>
                  <a:schemeClr val="bg1"/>
                </a:solidFill>
              </a:rPr>
              <a:t> 32-S Controller</a:t>
            </a:r>
            <a:endParaRPr lang="en-US" sz="2400" b="1" dirty="0">
              <a:solidFill>
                <a:schemeClr val="bg1"/>
              </a:solidFill>
            </a:endParaRPr>
          </a:p>
        </p:txBody>
      </p:sp>
      <p:sp>
        <p:nvSpPr>
          <p:cNvPr id="5" name="Right Arrow 4"/>
          <p:cNvSpPr/>
          <p:nvPr/>
        </p:nvSpPr>
        <p:spPr>
          <a:xfrm rot="17815810">
            <a:off x="2002932" y="3333751"/>
            <a:ext cx="457200" cy="32930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600200" y="728784"/>
            <a:ext cx="2209800" cy="830997"/>
          </a:xfrm>
          <a:prstGeom prst="rect">
            <a:avLst/>
          </a:prstGeom>
          <a:solidFill>
            <a:srgbClr val="00B050"/>
          </a:solidFill>
        </p:spPr>
        <p:txBody>
          <a:bodyPr wrap="square" rtlCol="0">
            <a:spAutoFit/>
          </a:bodyPr>
          <a:lstStyle/>
          <a:p>
            <a:pPr algn="ctr"/>
            <a:r>
              <a:rPr lang="en-US" sz="2400" b="1" dirty="0" smtClean="0">
                <a:solidFill>
                  <a:schemeClr val="bg1"/>
                </a:solidFill>
              </a:rPr>
              <a:t>Touch Button Multiplexer</a:t>
            </a:r>
            <a:endParaRPr lang="en-US" sz="2400" b="1" dirty="0">
              <a:solidFill>
                <a:schemeClr val="bg1"/>
              </a:solidFill>
            </a:endParaRPr>
          </a:p>
        </p:txBody>
      </p:sp>
      <p:sp>
        <p:nvSpPr>
          <p:cNvPr id="13" name="Right Arrow 12"/>
          <p:cNvSpPr/>
          <p:nvPr/>
        </p:nvSpPr>
        <p:spPr>
          <a:xfrm rot="1628492">
            <a:off x="3478941" y="1468981"/>
            <a:ext cx="457200" cy="329307"/>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276600" y="4102953"/>
            <a:ext cx="2209800" cy="830997"/>
          </a:xfrm>
          <a:prstGeom prst="rect">
            <a:avLst/>
          </a:prstGeom>
          <a:solidFill>
            <a:srgbClr val="00B050"/>
          </a:solidFill>
        </p:spPr>
        <p:txBody>
          <a:bodyPr wrap="square" rtlCol="0">
            <a:spAutoFit/>
          </a:bodyPr>
          <a:lstStyle/>
          <a:p>
            <a:pPr algn="ctr"/>
            <a:r>
              <a:rPr lang="en-US" sz="2400" b="1" dirty="0" smtClean="0">
                <a:solidFill>
                  <a:schemeClr val="bg1"/>
                </a:solidFill>
              </a:rPr>
              <a:t>LED Chain Connection</a:t>
            </a:r>
            <a:endParaRPr lang="en-US" sz="2400" b="1" dirty="0">
              <a:solidFill>
                <a:schemeClr val="bg1"/>
              </a:solidFill>
            </a:endParaRPr>
          </a:p>
        </p:txBody>
      </p:sp>
      <p:sp>
        <p:nvSpPr>
          <p:cNvPr id="15" name="Right Arrow 14"/>
          <p:cNvSpPr/>
          <p:nvPr/>
        </p:nvSpPr>
        <p:spPr>
          <a:xfrm rot="12738536">
            <a:off x="3757482" y="3685015"/>
            <a:ext cx="457200" cy="329307"/>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840372"/>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0"/>
            <a:ext cx="730251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9746202"/>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ouch Pad - relationship between measurement parame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361950"/>
            <a:ext cx="8991600" cy="4495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8600" y="241927"/>
            <a:ext cx="3057440" cy="369332"/>
          </a:xfrm>
          <a:prstGeom prst="rect">
            <a:avLst/>
          </a:prstGeom>
          <a:noFill/>
        </p:spPr>
        <p:txBody>
          <a:bodyPr wrap="none" rtlCol="0">
            <a:spAutoFit/>
          </a:bodyPr>
          <a:lstStyle/>
          <a:p>
            <a:r>
              <a:rPr lang="en-US" dirty="0" smtClean="0"/>
              <a:t>Touch Pad Measuring Principle</a:t>
            </a:r>
            <a:endParaRPr lang="en-US" sz="1200" dirty="0"/>
          </a:p>
        </p:txBody>
      </p:sp>
      <p:sp>
        <p:nvSpPr>
          <p:cNvPr id="9" name="TextBox 8"/>
          <p:cNvSpPr txBox="1"/>
          <p:nvPr/>
        </p:nvSpPr>
        <p:spPr>
          <a:xfrm>
            <a:off x="152400" y="4733151"/>
            <a:ext cx="2777427" cy="276999"/>
          </a:xfrm>
          <a:prstGeom prst="rect">
            <a:avLst/>
          </a:prstGeom>
          <a:noFill/>
        </p:spPr>
        <p:txBody>
          <a:bodyPr wrap="none" rtlCol="0">
            <a:spAutoFit/>
          </a:bodyPr>
          <a:lstStyle/>
          <a:p>
            <a:r>
              <a:rPr lang="en-US" sz="1200" dirty="0" smtClean="0"/>
              <a:t>Source: ESP32 Technical Documentation</a:t>
            </a:r>
            <a:endParaRPr lang="en-US" sz="1200" dirty="0"/>
          </a:p>
        </p:txBody>
      </p:sp>
    </p:spTree>
    <p:extLst>
      <p:ext uri="{BB962C8B-B14F-4D97-AF65-F5344CB8AC3E}">
        <p14:creationId xmlns:p14="http://schemas.microsoft.com/office/powerpoint/2010/main" val="290946659"/>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5286" b="33298"/>
          <a:stretch/>
        </p:blipFill>
        <p:spPr bwMode="auto">
          <a:xfrm>
            <a:off x="0" y="-1"/>
            <a:ext cx="7543800" cy="5141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561301"/>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56918" b="25640"/>
          <a:stretch/>
        </p:blipFill>
        <p:spPr bwMode="auto">
          <a:xfrm>
            <a:off x="-1" y="0"/>
            <a:ext cx="8229601" cy="5038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3711960" y="2204280"/>
              <a:ext cx="109440" cy="360"/>
            </p14:xfrm>
          </p:contentPart>
        </mc:Choice>
        <mc:Fallback>
          <p:pic>
            <p:nvPicPr>
              <p:cNvPr id="4" name="Ink 3"/>
              <p:cNvPicPr/>
              <p:nvPr/>
            </p:nvPicPr>
            <p:blipFill>
              <a:blip r:embed="rId4"/>
              <a:stretch>
                <a:fillRect/>
              </a:stretch>
            </p:blipFill>
            <p:spPr>
              <a:xfrm>
                <a:off x="3696120" y="2140920"/>
                <a:ext cx="1411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3711960" y="2329560"/>
              <a:ext cx="114840" cy="5760"/>
            </p14:xfrm>
          </p:contentPart>
        </mc:Choice>
        <mc:Fallback>
          <p:pic>
            <p:nvPicPr>
              <p:cNvPr id="5" name="Ink 4"/>
              <p:cNvPicPr/>
              <p:nvPr/>
            </p:nvPicPr>
            <p:blipFill>
              <a:blip r:embed="rId6"/>
              <a:stretch>
                <a:fillRect/>
              </a:stretch>
            </p:blipFill>
            <p:spPr>
              <a:xfrm>
                <a:off x="3696120" y="2265840"/>
                <a:ext cx="1465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p14:cNvContentPartPr/>
              <p14:nvPr/>
            </p14:nvContentPartPr>
            <p14:xfrm>
              <a:off x="3733920" y="2481840"/>
              <a:ext cx="141840" cy="33120"/>
            </p14:xfrm>
          </p:contentPart>
        </mc:Choice>
        <mc:Fallback>
          <p:pic>
            <p:nvPicPr>
              <p:cNvPr id="6" name="Ink 5"/>
              <p:cNvPicPr/>
              <p:nvPr/>
            </p:nvPicPr>
            <p:blipFill>
              <a:blip r:embed="rId8"/>
              <a:stretch>
                <a:fillRect/>
              </a:stretch>
            </p:blipFill>
            <p:spPr>
              <a:xfrm>
                <a:off x="3718080" y="2418480"/>
                <a:ext cx="1735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p14:cNvContentPartPr/>
              <p14:nvPr/>
            </p14:nvContentPartPr>
            <p14:xfrm>
              <a:off x="3782880" y="2601720"/>
              <a:ext cx="141840" cy="11160"/>
            </p14:xfrm>
          </p:contentPart>
        </mc:Choice>
        <mc:Fallback>
          <p:pic>
            <p:nvPicPr>
              <p:cNvPr id="7" name="Ink 6"/>
              <p:cNvPicPr/>
              <p:nvPr/>
            </p:nvPicPr>
            <p:blipFill>
              <a:blip r:embed="rId10"/>
              <a:stretch>
                <a:fillRect/>
              </a:stretch>
            </p:blipFill>
            <p:spPr>
              <a:xfrm>
                <a:off x="3767040" y="2538000"/>
                <a:ext cx="1735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p14:cNvContentPartPr/>
              <p14:nvPr/>
            </p14:nvContentPartPr>
            <p14:xfrm>
              <a:off x="3793680" y="2754000"/>
              <a:ext cx="147240" cy="16920"/>
            </p14:xfrm>
          </p:contentPart>
        </mc:Choice>
        <mc:Fallback>
          <p:pic>
            <p:nvPicPr>
              <p:cNvPr id="8" name="Ink 7"/>
              <p:cNvPicPr/>
              <p:nvPr/>
            </p:nvPicPr>
            <p:blipFill>
              <a:blip r:embed="rId12"/>
              <a:stretch>
                <a:fillRect/>
              </a:stretch>
            </p:blipFill>
            <p:spPr>
              <a:xfrm>
                <a:off x="3777840" y="2690640"/>
                <a:ext cx="1789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p14:cNvContentPartPr/>
              <p14:nvPr/>
            </p14:nvContentPartPr>
            <p14:xfrm>
              <a:off x="3788280" y="2863080"/>
              <a:ext cx="141840" cy="21960"/>
            </p14:xfrm>
          </p:contentPart>
        </mc:Choice>
        <mc:Fallback>
          <p:pic>
            <p:nvPicPr>
              <p:cNvPr id="9" name="Ink 8"/>
              <p:cNvPicPr/>
              <p:nvPr/>
            </p:nvPicPr>
            <p:blipFill>
              <a:blip r:embed="rId14"/>
              <a:stretch>
                <a:fillRect/>
              </a:stretch>
            </p:blipFill>
            <p:spPr>
              <a:xfrm>
                <a:off x="3772440" y="2799360"/>
                <a:ext cx="1735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p14:cNvContentPartPr/>
              <p14:nvPr/>
            </p14:nvContentPartPr>
            <p14:xfrm>
              <a:off x="3804480" y="3009960"/>
              <a:ext cx="114840" cy="16560"/>
            </p14:xfrm>
          </p:contentPart>
        </mc:Choice>
        <mc:Fallback>
          <p:pic>
            <p:nvPicPr>
              <p:cNvPr id="10" name="Ink 9"/>
              <p:cNvPicPr/>
              <p:nvPr/>
            </p:nvPicPr>
            <p:blipFill>
              <a:blip r:embed="rId16"/>
              <a:stretch>
                <a:fillRect/>
              </a:stretch>
            </p:blipFill>
            <p:spPr>
              <a:xfrm>
                <a:off x="3788640" y="2946240"/>
                <a:ext cx="1465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p14:cNvContentPartPr/>
              <p14:nvPr/>
            </p14:nvContentPartPr>
            <p14:xfrm>
              <a:off x="3809880" y="3129480"/>
              <a:ext cx="114840" cy="16920"/>
            </p14:xfrm>
          </p:contentPart>
        </mc:Choice>
        <mc:Fallback>
          <p:pic>
            <p:nvPicPr>
              <p:cNvPr id="11" name="Ink 10"/>
              <p:cNvPicPr/>
              <p:nvPr/>
            </p:nvPicPr>
            <p:blipFill>
              <a:blip r:embed="rId18"/>
              <a:stretch>
                <a:fillRect/>
              </a:stretch>
            </p:blipFill>
            <p:spPr>
              <a:xfrm>
                <a:off x="3794040" y="3066120"/>
                <a:ext cx="1465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p14:cNvContentPartPr/>
              <p14:nvPr/>
            </p14:nvContentPartPr>
            <p14:xfrm>
              <a:off x="3804480" y="3265560"/>
              <a:ext cx="125640" cy="16920"/>
            </p14:xfrm>
          </p:contentPart>
        </mc:Choice>
        <mc:Fallback>
          <p:pic>
            <p:nvPicPr>
              <p:cNvPr id="12" name="Ink 11"/>
              <p:cNvPicPr/>
              <p:nvPr/>
            </p:nvPicPr>
            <p:blipFill>
              <a:blip r:embed="rId20"/>
              <a:stretch>
                <a:fillRect/>
              </a:stretch>
            </p:blipFill>
            <p:spPr>
              <a:xfrm>
                <a:off x="3788640" y="3202200"/>
                <a:ext cx="1573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p14:cNvContentPartPr/>
              <p14:nvPr/>
            </p14:nvContentPartPr>
            <p14:xfrm>
              <a:off x="3804480" y="3407040"/>
              <a:ext cx="120240" cy="16920"/>
            </p14:xfrm>
          </p:contentPart>
        </mc:Choice>
        <mc:Fallback>
          <p:pic>
            <p:nvPicPr>
              <p:cNvPr id="13" name="Ink 12"/>
              <p:cNvPicPr/>
              <p:nvPr/>
            </p:nvPicPr>
            <p:blipFill>
              <a:blip r:embed="rId22"/>
              <a:stretch>
                <a:fillRect/>
              </a:stretch>
            </p:blipFill>
            <p:spPr>
              <a:xfrm>
                <a:off x="3788640" y="3343680"/>
                <a:ext cx="151920" cy="143640"/>
              </a:xfrm>
              <a:prstGeom prst="rect">
                <a:avLst/>
              </a:prstGeom>
            </p:spPr>
          </p:pic>
        </mc:Fallback>
      </mc:AlternateContent>
      <p:sp>
        <p:nvSpPr>
          <p:cNvPr id="14" name="Line Callout 1 (Accent Bar) 13"/>
          <p:cNvSpPr/>
          <p:nvPr/>
        </p:nvSpPr>
        <p:spPr>
          <a:xfrm>
            <a:off x="4800600" y="2522700"/>
            <a:ext cx="1447800" cy="169200"/>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Touched  typ. 15</a:t>
            </a:r>
            <a:endParaRPr lang="en-US" sz="1400" dirty="0"/>
          </a:p>
        </p:txBody>
      </p:sp>
      <p:sp>
        <p:nvSpPr>
          <p:cNvPr id="16" name="Line Callout 1 (Accent Bar) 15"/>
          <p:cNvSpPr/>
          <p:nvPr/>
        </p:nvSpPr>
        <p:spPr>
          <a:xfrm>
            <a:off x="4648200" y="2035080"/>
            <a:ext cx="1066800" cy="169200"/>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Not useable</a:t>
            </a:r>
            <a:endParaRPr lang="en-US" sz="1400" dirty="0"/>
          </a:p>
        </p:txBody>
      </p:sp>
      <p:sp>
        <p:nvSpPr>
          <p:cNvPr id="17" name="Line Callout 1 (Accent Bar) 16"/>
          <p:cNvSpPr/>
          <p:nvPr/>
        </p:nvSpPr>
        <p:spPr>
          <a:xfrm>
            <a:off x="5105400" y="3180960"/>
            <a:ext cx="1762724" cy="169200"/>
          </a:xfrm>
          <a:prstGeom prst="accentCallout1">
            <a:avLst>
              <a:gd name="adj1" fmla="val 18750"/>
              <a:gd name="adj2" fmla="val -8333"/>
              <a:gd name="adj3" fmla="val -27330"/>
              <a:gd name="adj4" fmla="val -665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Untouched 70-90</a:t>
            </a:r>
            <a:endParaRPr lang="en-US" sz="1400" dirty="0"/>
          </a:p>
        </p:txBody>
      </p:sp>
      <p:cxnSp>
        <p:nvCxnSpPr>
          <p:cNvPr id="18" name="Straight Connector 17"/>
          <p:cNvCxnSpPr/>
          <p:nvPr/>
        </p:nvCxnSpPr>
        <p:spPr>
          <a:xfrm>
            <a:off x="2667000" y="2119680"/>
            <a:ext cx="1676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667000" y="3486150"/>
            <a:ext cx="16764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944108"/>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63662894"/>
              </p:ext>
            </p:extLst>
          </p:nvPr>
        </p:nvGraphicFramePr>
        <p:xfrm>
          <a:off x="228600" y="971550"/>
          <a:ext cx="8534404" cy="1463040"/>
        </p:xfrm>
        <a:graphic>
          <a:graphicData uri="http://schemas.openxmlformats.org/drawingml/2006/table">
            <a:tbl>
              <a:tblPr firstRow="1" bandRow="1">
                <a:tableStyleId>{5C22544A-7EE6-4342-B048-85BDC9FD1C3A}</a:tableStyleId>
              </a:tblPr>
              <a:tblGrid>
                <a:gridCol w="2033169"/>
                <a:gridCol w="621369"/>
                <a:gridCol w="621369"/>
                <a:gridCol w="621369"/>
                <a:gridCol w="621369"/>
                <a:gridCol w="621369"/>
                <a:gridCol w="621369"/>
                <a:gridCol w="621369"/>
                <a:gridCol w="621369"/>
                <a:gridCol w="767148"/>
                <a:gridCol w="763135"/>
              </a:tblGrid>
              <a:tr h="279324">
                <a:tc>
                  <a:txBody>
                    <a:bodyPr/>
                    <a:lstStyle/>
                    <a:p>
                      <a:r>
                        <a:rPr lang="en-US" sz="1800" dirty="0" smtClean="0"/>
                        <a:t>GPIO #</a:t>
                      </a:r>
                      <a:endParaRPr lang="en-US" sz="1800" dirty="0"/>
                    </a:p>
                  </a:txBody>
                  <a:tcPr/>
                </a:tc>
                <a:tc>
                  <a:txBody>
                    <a:bodyPr/>
                    <a:lstStyle/>
                    <a:p>
                      <a:r>
                        <a:rPr lang="en-US" sz="1800" dirty="0" smtClean="0"/>
                        <a:t>0</a:t>
                      </a:r>
                      <a:endParaRPr lang="en-US" sz="1800" dirty="0"/>
                    </a:p>
                  </a:txBody>
                  <a:tcPr/>
                </a:tc>
                <a:tc>
                  <a:txBody>
                    <a:bodyPr/>
                    <a:lstStyle/>
                    <a:p>
                      <a:r>
                        <a:rPr lang="en-US" sz="1800" dirty="0" smtClean="0"/>
                        <a:t>2</a:t>
                      </a:r>
                      <a:endParaRPr lang="en-US" sz="1800" dirty="0"/>
                    </a:p>
                  </a:txBody>
                  <a:tcPr/>
                </a:tc>
                <a:tc>
                  <a:txBody>
                    <a:bodyPr/>
                    <a:lstStyle/>
                    <a:p>
                      <a:r>
                        <a:rPr lang="en-US" sz="1800" dirty="0" smtClean="0"/>
                        <a:t>4</a:t>
                      </a:r>
                      <a:endParaRPr lang="en-US" sz="1800" dirty="0"/>
                    </a:p>
                  </a:txBody>
                  <a:tcPr/>
                </a:tc>
                <a:tc>
                  <a:txBody>
                    <a:bodyPr/>
                    <a:lstStyle/>
                    <a:p>
                      <a:r>
                        <a:rPr lang="en-US" sz="1800" dirty="0" smtClean="0"/>
                        <a:t>12</a:t>
                      </a:r>
                      <a:endParaRPr lang="en-US" sz="1800" dirty="0"/>
                    </a:p>
                  </a:txBody>
                  <a:tcPr/>
                </a:tc>
                <a:tc>
                  <a:txBody>
                    <a:bodyPr/>
                    <a:lstStyle/>
                    <a:p>
                      <a:r>
                        <a:rPr lang="en-US" sz="1800" dirty="0" smtClean="0"/>
                        <a:t>13</a:t>
                      </a:r>
                      <a:endParaRPr lang="en-US" sz="1800" dirty="0"/>
                    </a:p>
                  </a:txBody>
                  <a:tcPr/>
                </a:tc>
                <a:tc>
                  <a:txBody>
                    <a:bodyPr/>
                    <a:lstStyle/>
                    <a:p>
                      <a:r>
                        <a:rPr lang="en-US" sz="1800" dirty="0" smtClean="0"/>
                        <a:t>14</a:t>
                      </a:r>
                      <a:endParaRPr lang="en-US" sz="1800" dirty="0"/>
                    </a:p>
                  </a:txBody>
                  <a:tcPr/>
                </a:tc>
                <a:tc>
                  <a:txBody>
                    <a:bodyPr/>
                    <a:lstStyle/>
                    <a:p>
                      <a:r>
                        <a:rPr lang="en-US" sz="1800" dirty="0" smtClean="0"/>
                        <a:t>15</a:t>
                      </a:r>
                      <a:endParaRPr lang="en-US" sz="1800" dirty="0"/>
                    </a:p>
                  </a:txBody>
                  <a:tcPr/>
                </a:tc>
                <a:tc>
                  <a:txBody>
                    <a:bodyPr/>
                    <a:lstStyle/>
                    <a:p>
                      <a:r>
                        <a:rPr lang="en-US" sz="1800" dirty="0" smtClean="0"/>
                        <a:t>27</a:t>
                      </a:r>
                      <a:endParaRPr lang="en-US" sz="1800" dirty="0"/>
                    </a:p>
                  </a:txBody>
                  <a:tcPr/>
                </a:tc>
                <a:tc>
                  <a:txBody>
                    <a:bodyPr/>
                    <a:lstStyle/>
                    <a:p>
                      <a:r>
                        <a:rPr lang="en-US" sz="1800" dirty="0" smtClean="0"/>
                        <a:t>32*</a:t>
                      </a:r>
                      <a:endParaRPr lang="en-US" sz="1800" dirty="0"/>
                    </a:p>
                  </a:txBody>
                  <a:tcPr/>
                </a:tc>
                <a:tc>
                  <a:txBody>
                    <a:bodyPr/>
                    <a:lstStyle/>
                    <a:p>
                      <a:r>
                        <a:rPr lang="en-US" sz="1800" dirty="0" smtClean="0"/>
                        <a:t>33*</a:t>
                      </a:r>
                      <a:endParaRPr lang="en-US" sz="1800" dirty="0"/>
                    </a:p>
                  </a:txBody>
                  <a:tcPr/>
                </a:tc>
              </a:tr>
              <a:tr h="251737">
                <a:tc>
                  <a:txBody>
                    <a:bodyPr/>
                    <a:lstStyle/>
                    <a:p>
                      <a:r>
                        <a:rPr lang="en-US" sz="1800" dirty="0" smtClean="0"/>
                        <a:t>Open Value</a:t>
                      </a:r>
                      <a:endParaRPr lang="en-US" sz="1800" dirty="0"/>
                    </a:p>
                  </a:txBody>
                  <a:tcPr/>
                </a:tc>
                <a:tc>
                  <a:txBody>
                    <a:bodyPr/>
                    <a:lstStyle/>
                    <a:p>
                      <a:r>
                        <a:rPr lang="en-US" sz="1800" dirty="0" smtClean="0"/>
                        <a:t>1</a:t>
                      </a:r>
                      <a:endParaRPr lang="en-US" sz="1800" dirty="0"/>
                    </a:p>
                  </a:txBody>
                  <a:tcPr/>
                </a:tc>
                <a:tc>
                  <a:txBody>
                    <a:bodyPr/>
                    <a:lstStyle/>
                    <a:p>
                      <a:r>
                        <a:rPr lang="en-US" sz="1800" dirty="0" smtClean="0"/>
                        <a:t>0</a:t>
                      </a:r>
                      <a:endParaRPr lang="en-US" sz="1800" dirty="0"/>
                    </a:p>
                  </a:txBody>
                  <a:tcPr/>
                </a:tc>
                <a:tc>
                  <a:txBody>
                    <a:bodyPr/>
                    <a:lstStyle/>
                    <a:p>
                      <a:r>
                        <a:rPr lang="en-US" sz="1800" dirty="0" smtClean="0"/>
                        <a:t>73</a:t>
                      </a:r>
                      <a:endParaRPr lang="en-US" sz="1800" dirty="0"/>
                    </a:p>
                  </a:txBody>
                  <a:tcPr/>
                </a:tc>
                <a:tc>
                  <a:txBody>
                    <a:bodyPr/>
                    <a:lstStyle/>
                    <a:p>
                      <a:r>
                        <a:rPr lang="en-US" sz="1800" dirty="0" smtClean="0"/>
                        <a:t>82</a:t>
                      </a:r>
                      <a:endParaRPr lang="en-US" sz="1800" dirty="0"/>
                    </a:p>
                  </a:txBody>
                  <a:tcPr/>
                </a:tc>
                <a:tc>
                  <a:txBody>
                    <a:bodyPr/>
                    <a:lstStyle/>
                    <a:p>
                      <a:r>
                        <a:rPr lang="en-US" sz="1800" dirty="0" smtClean="0"/>
                        <a:t>77</a:t>
                      </a:r>
                      <a:endParaRPr lang="en-US" sz="1800" dirty="0"/>
                    </a:p>
                  </a:txBody>
                  <a:tcPr/>
                </a:tc>
                <a:tc>
                  <a:txBody>
                    <a:bodyPr/>
                    <a:lstStyle/>
                    <a:p>
                      <a:r>
                        <a:rPr lang="en-US" sz="1800" dirty="0" smtClean="0"/>
                        <a:t>94</a:t>
                      </a:r>
                      <a:endParaRPr lang="en-US" sz="1800" dirty="0"/>
                    </a:p>
                  </a:txBody>
                  <a:tcPr/>
                </a:tc>
                <a:tc>
                  <a:txBody>
                    <a:bodyPr/>
                    <a:lstStyle/>
                    <a:p>
                      <a:r>
                        <a:rPr lang="en-US" sz="1800" dirty="0" smtClean="0"/>
                        <a:t>71</a:t>
                      </a:r>
                      <a:endParaRPr lang="en-US" sz="1800" dirty="0"/>
                    </a:p>
                  </a:txBody>
                  <a:tcPr/>
                </a:tc>
                <a:tc>
                  <a:txBody>
                    <a:bodyPr/>
                    <a:lstStyle/>
                    <a:p>
                      <a:r>
                        <a:rPr lang="en-US" sz="1800" dirty="0" smtClean="0"/>
                        <a:t>89</a:t>
                      </a:r>
                      <a:endParaRPr lang="en-US" sz="1800" dirty="0"/>
                    </a:p>
                  </a:txBody>
                  <a:tcPr/>
                </a:tc>
                <a:tc>
                  <a:txBody>
                    <a:bodyPr/>
                    <a:lstStyle/>
                    <a:p>
                      <a:r>
                        <a:rPr lang="en-US" sz="1800" dirty="0" smtClean="0"/>
                        <a:t>97</a:t>
                      </a:r>
                      <a:endParaRPr lang="en-US" sz="1800" dirty="0"/>
                    </a:p>
                  </a:txBody>
                  <a:tcPr/>
                </a:tc>
                <a:tc>
                  <a:txBody>
                    <a:bodyPr/>
                    <a:lstStyle/>
                    <a:p>
                      <a:r>
                        <a:rPr lang="en-US" sz="1800" dirty="0" smtClean="0"/>
                        <a:t>97</a:t>
                      </a:r>
                      <a:endParaRPr lang="en-US" sz="1800" dirty="0"/>
                    </a:p>
                  </a:txBody>
                  <a:tcPr/>
                </a:tc>
              </a:tr>
              <a:tr h="251737">
                <a:tc>
                  <a:txBody>
                    <a:bodyPr/>
                    <a:lstStyle/>
                    <a:p>
                      <a:r>
                        <a:rPr lang="en-US" sz="1800" dirty="0" smtClean="0"/>
                        <a:t>6” Wire connected</a:t>
                      </a:r>
                      <a:endParaRPr lang="en-US" sz="1800" dirty="0"/>
                    </a:p>
                  </a:txBody>
                  <a:tcPr/>
                </a:tc>
                <a:tc>
                  <a:txBody>
                    <a:bodyPr/>
                    <a:lstStyle/>
                    <a:p>
                      <a:r>
                        <a:rPr lang="en-US" sz="1800" dirty="0" smtClean="0"/>
                        <a:t>1</a:t>
                      </a:r>
                      <a:endParaRPr lang="en-US" sz="1800" dirty="0"/>
                    </a:p>
                  </a:txBody>
                  <a:tcPr/>
                </a:tc>
                <a:tc>
                  <a:txBody>
                    <a:bodyPr/>
                    <a:lstStyle/>
                    <a:p>
                      <a:r>
                        <a:rPr lang="en-US" sz="1800" dirty="0" smtClean="0"/>
                        <a:t>0</a:t>
                      </a:r>
                      <a:endParaRPr lang="en-US" sz="1800" dirty="0"/>
                    </a:p>
                  </a:txBody>
                  <a:tcPr/>
                </a:tc>
                <a:tc>
                  <a:txBody>
                    <a:bodyPr/>
                    <a:lstStyle/>
                    <a:p>
                      <a:r>
                        <a:rPr lang="en-US" sz="1800" dirty="0" smtClean="0"/>
                        <a:t>61</a:t>
                      </a:r>
                      <a:endParaRPr lang="en-US" sz="1800" dirty="0"/>
                    </a:p>
                  </a:txBody>
                  <a:tcPr/>
                </a:tc>
                <a:tc>
                  <a:txBody>
                    <a:bodyPr/>
                    <a:lstStyle/>
                    <a:p>
                      <a:r>
                        <a:rPr lang="en-US" sz="1800" dirty="0" smtClean="0"/>
                        <a:t>69</a:t>
                      </a:r>
                      <a:endParaRPr lang="en-US" sz="1800" dirty="0"/>
                    </a:p>
                  </a:txBody>
                  <a:tcPr/>
                </a:tc>
                <a:tc>
                  <a:txBody>
                    <a:bodyPr/>
                    <a:lstStyle/>
                    <a:p>
                      <a:r>
                        <a:rPr lang="en-US" sz="1800" dirty="0" smtClean="0"/>
                        <a:t>59</a:t>
                      </a:r>
                      <a:endParaRPr lang="en-US" sz="1800" dirty="0"/>
                    </a:p>
                  </a:txBody>
                  <a:tcPr/>
                </a:tc>
                <a:tc>
                  <a:txBody>
                    <a:bodyPr/>
                    <a:lstStyle/>
                    <a:p>
                      <a:r>
                        <a:rPr lang="en-US" sz="1800" dirty="0" smtClean="0"/>
                        <a:t>78</a:t>
                      </a:r>
                      <a:endParaRPr lang="en-US" sz="1800" dirty="0"/>
                    </a:p>
                  </a:txBody>
                  <a:tcPr/>
                </a:tc>
                <a:tc>
                  <a:txBody>
                    <a:bodyPr/>
                    <a:lstStyle/>
                    <a:p>
                      <a:r>
                        <a:rPr lang="en-US" sz="1800" dirty="0" smtClean="0"/>
                        <a:t>59</a:t>
                      </a:r>
                      <a:endParaRPr lang="en-US" sz="1800" dirty="0"/>
                    </a:p>
                  </a:txBody>
                  <a:tcPr/>
                </a:tc>
                <a:tc>
                  <a:txBody>
                    <a:bodyPr/>
                    <a:lstStyle/>
                    <a:p>
                      <a:r>
                        <a:rPr lang="en-US" sz="1800" dirty="0" smtClean="0"/>
                        <a:t>74</a:t>
                      </a:r>
                      <a:endParaRPr lang="en-US" sz="1800" dirty="0"/>
                    </a:p>
                  </a:txBody>
                  <a:tcPr/>
                </a:tc>
                <a:tc>
                  <a:txBody>
                    <a:bodyPr/>
                    <a:lstStyle/>
                    <a:p>
                      <a:r>
                        <a:rPr lang="en-US" sz="1800" dirty="0" smtClean="0"/>
                        <a:t>82</a:t>
                      </a:r>
                      <a:endParaRPr lang="en-US" sz="1800" dirty="0"/>
                    </a:p>
                  </a:txBody>
                  <a:tcPr/>
                </a:tc>
                <a:tc>
                  <a:txBody>
                    <a:bodyPr/>
                    <a:lstStyle/>
                    <a:p>
                      <a:r>
                        <a:rPr lang="en-US" sz="1800" dirty="0" smtClean="0"/>
                        <a:t>80</a:t>
                      </a:r>
                      <a:endParaRPr lang="en-US" sz="1800" dirty="0"/>
                    </a:p>
                  </a:txBody>
                  <a:tcPr/>
                </a:tc>
              </a:tr>
              <a:tr h="2517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Touch Value</a:t>
                      </a:r>
                    </a:p>
                  </a:txBody>
                  <a:tcPr/>
                </a:tc>
                <a:tc>
                  <a:txBody>
                    <a:bodyPr/>
                    <a:lstStyle/>
                    <a:p>
                      <a:r>
                        <a:rPr lang="en-US" sz="1800" dirty="0" smtClean="0"/>
                        <a:t>1</a:t>
                      </a:r>
                      <a:endParaRPr lang="en-US" sz="1800" dirty="0"/>
                    </a:p>
                  </a:txBody>
                  <a:tcPr/>
                </a:tc>
                <a:tc>
                  <a:txBody>
                    <a:bodyPr/>
                    <a:lstStyle/>
                    <a:p>
                      <a:r>
                        <a:rPr lang="en-US" sz="1800" dirty="0" smtClean="0"/>
                        <a:t>0</a:t>
                      </a:r>
                      <a:endParaRPr lang="en-US" sz="1800" dirty="0"/>
                    </a:p>
                  </a:txBody>
                  <a:tcPr/>
                </a:tc>
                <a:tc>
                  <a:txBody>
                    <a:bodyPr/>
                    <a:lstStyle/>
                    <a:p>
                      <a:r>
                        <a:rPr lang="en-US" sz="1800" dirty="0" smtClean="0"/>
                        <a:t>14</a:t>
                      </a:r>
                      <a:endParaRPr lang="en-US" sz="1800" dirty="0"/>
                    </a:p>
                  </a:txBody>
                  <a:tcPr/>
                </a:tc>
                <a:tc>
                  <a:txBody>
                    <a:bodyPr/>
                    <a:lstStyle/>
                    <a:p>
                      <a:r>
                        <a:rPr lang="en-US" sz="1800" dirty="0" smtClean="0"/>
                        <a:t>14</a:t>
                      </a:r>
                      <a:endParaRPr lang="en-US" sz="1800" dirty="0"/>
                    </a:p>
                  </a:txBody>
                  <a:tcPr/>
                </a:tc>
                <a:tc>
                  <a:txBody>
                    <a:bodyPr/>
                    <a:lstStyle/>
                    <a:p>
                      <a:r>
                        <a:rPr lang="en-US" sz="1800" dirty="0" smtClean="0"/>
                        <a:t>13</a:t>
                      </a:r>
                      <a:endParaRPr lang="en-US" sz="1800" dirty="0"/>
                    </a:p>
                  </a:txBody>
                  <a:tcPr/>
                </a:tc>
                <a:tc>
                  <a:txBody>
                    <a:bodyPr/>
                    <a:lstStyle/>
                    <a:p>
                      <a:r>
                        <a:rPr lang="en-US" sz="1800" dirty="0" smtClean="0"/>
                        <a:t>17</a:t>
                      </a:r>
                      <a:endParaRPr lang="en-US" sz="1800" dirty="0"/>
                    </a:p>
                  </a:txBody>
                  <a:tcPr/>
                </a:tc>
                <a:tc>
                  <a:txBody>
                    <a:bodyPr/>
                    <a:lstStyle/>
                    <a:p>
                      <a:r>
                        <a:rPr lang="en-US" sz="1800" dirty="0" smtClean="0"/>
                        <a:t>15</a:t>
                      </a:r>
                      <a:endParaRPr lang="en-US" sz="1800" dirty="0"/>
                    </a:p>
                  </a:txBody>
                  <a:tcPr/>
                </a:tc>
                <a:tc>
                  <a:txBody>
                    <a:bodyPr/>
                    <a:lstStyle/>
                    <a:p>
                      <a:r>
                        <a:rPr lang="en-US" sz="1800" dirty="0" smtClean="0"/>
                        <a:t>15</a:t>
                      </a:r>
                      <a:endParaRPr lang="en-US" sz="1800" dirty="0"/>
                    </a:p>
                  </a:txBody>
                  <a:tcPr/>
                </a:tc>
                <a:tc>
                  <a:txBody>
                    <a:bodyPr/>
                    <a:lstStyle/>
                    <a:p>
                      <a:r>
                        <a:rPr lang="en-US" sz="1800" dirty="0" smtClean="0"/>
                        <a:t>15</a:t>
                      </a:r>
                      <a:endParaRPr lang="en-US" sz="1800" dirty="0"/>
                    </a:p>
                  </a:txBody>
                  <a:tcPr/>
                </a:tc>
                <a:tc>
                  <a:txBody>
                    <a:bodyPr/>
                    <a:lstStyle/>
                    <a:p>
                      <a:r>
                        <a:rPr lang="en-US" sz="1800" dirty="0" smtClean="0"/>
                        <a:t>14</a:t>
                      </a:r>
                      <a:endParaRPr lang="en-US" sz="1800" dirty="0"/>
                    </a:p>
                  </a:txBody>
                  <a:tcPr/>
                </a:tc>
              </a:tr>
            </a:tbl>
          </a:graphicData>
        </a:graphic>
      </p:graphicFrame>
      <p:sp>
        <p:nvSpPr>
          <p:cNvPr id="6" name="TextBox 5"/>
          <p:cNvSpPr txBox="1"/>
          <p:nvPr/>
        </p:nvSpPr>
        <p:spPr>
          <a:xfrm>
            <a:off x="206564" y="526019"/>
            <a:ext cx="3374835" cy="369332"/>
          </a:xfrm>
          <a:prstGeom prst="rect">
            <a:avLst/>
          </a:prstGeom>
          <a:noFill/>
        </p:spPr>
        <p:txBody>
          <a:bodyPr wrap="none" rtlCol="0">
            <a:spAutoFit/>
          </a:bodyPr>
          <a:lstStyle/>
          <a:p>
            <a:r>
              <a:rPr lang="en-US" dirty="0" smtClean="0"/>
              <a:t>Direct Touch Input Measurements</a:t>
            </a:r>
            <a:endParaRPr lang="en-US" dirty="0"/>
          </a:p>
        </p:txBody>
      </p:sp>
      <p:sp>
        <p:nvSpPr>
          <p:cNvPr id="2" name="TextBox 1"/>
          <p:cNvSpPr txBox="1"/>
          <p:nvPr/>
        </p:nvSpPr>
        <p:spPr>
          <a:xfrm>
            <a:off x="228600" y="2571750"/>
            <a:ext cx="8534400" cy="261610"/>
          </a:xfrm>
          <a:prstGeom prst="rect">
            <a:avLst/>
          </a:prstGeom>
          <a:noFill/>
        </p:spPr>
        <p:txBody>
          <a:bodyPr wrap="square" rtlCol="0">
            <a:spAutoFit/>
          </a:bodyPr>
          <a:lstStyle/>
          <a:p>
            <a:pPr marL="176213" indent="-176213"/>
            <a:r>
              <a:rPr lang="en-US" sz="1100" dirty="0" smtClean="0"/>
              <a:t>* Pins mismatched compared to label on board, also for some reason untouched value is higher on these two pins</a:t>
            </a:r>
            <a:endParaRPr lang="en-US" sz="1100" dirty="0"/>
          </a:p>
        </p:txBody>
      </p:sp>
    </p:spTree>
    <p:extLst>
      <p:ext uri="{BB962C8B-B14F-4D97-AF65-F5344CB8AC3E}">
        <p14:creationId xmlns:p14="http://schemas.microsoft.com/office/powerpoint/2010/main" val="3331213014"/>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41848627"/>
              </p:ext>
            </p:extLst>
          </p:nvPr>
        </p:nvGraphicFramePr>
        <p:xfrm>
          <a:off x="228600" y="971550"/>
          <a:ext cx="8534410" cy="1615440"/>
        </p:xfrm>
        <a:graphic>
          <a:graphicData uri="http://schemas.openxmlformats.org/drawingml/2006/table">
            <a:tbl>
              <a:tblPr firstRow="1" bandRow="1">
                <a:tableStyleId>{5C22544A-7EE6-4342-B048-85BDC9FD1C3A}</a:tableStyleId>
              </a:tblPr>
              <a:tblGrid>
                <a:gridCol w="1323237"/>
                <a:gridCol w="404403"/>
                <a:gridCol w="404403"/>
                <a:gridCol w="404403"/>
                <a:gridCol w="404403"/>
                <a:gridCol w="404403"/>
                <a:gridCol w="404403"/>
                <a:gridCol w="404403"/>
                <a:gridCol w="404403"/>
                <a:gridCol w="499280"/>
                <a:gridCol w="496667"/>
                <a:gridCol w="496667"/>
                <a:gridCol w="496667"/>
                <a:gridCol w="496667"/>
                <a:gridCol w="496667"/>
                <a:gridCol w="496667"/>
                <a:gridCol w="496667"/>
              </a:tblGrid>
              <a:tr h="279324">
                <a:tc>
                  <a:txBody>
                    <a:bodyPr/>
                    <a:lstStyle/>
                    <a:p>
                      <a:r>
                        <a:rPr lang="en-US" sz="1800" dirty="0" smtClean="0"/>
                        <a:t>MUX Input</a:t>
                      </a:r>
                      <a:endParaRPr lang="en-US" sz="1800" dirty="0"/>
                    </a:p>
                  </a:txBody>
                  <a:tcPr/>
                </a:tc>
                <a:tc>
                  <a:txBody>
                    <a:bodyPr/>
                    <a:lstStyle/>
                    <a:p>
                      <a:r>
                        <a:rPr lang="en-US" sz="1800" dirty="0" smtClean="0"/>
                        <a:t>0</a:t>
                      </a:r>
                      <a:endParaRPr lang="en-US" sz="1800" dirty="0"/>
                    </a:p>
                  </a:txBody>
                  <a:tcPr/>
                </a:tc>
                <a:tc>
                  <a:txBody>
                    <a:bodyPr/>
                    <a:lstStyle/>
                    <a:p>
                      <a:r>
                        <a:rPr lang="en-US" sz="1800" dirty="0" smtClean="0"/>
                        <a:t>1</a:t>
                      </a:r>
                      <a:endParaRPr lang="en-US" sz="1800" dirty="0"/>
                    </a:p>
                  </a:txBody>
                  <a:tcPr/>
                </a:tc>
                <a:tc>
                  <a:txBody>
                    <a:bodyPr/>
                    <a:lstStyle/>
                    <a:p>
                      <a:r>
                        <a:rPr lang="en-US" sz="1800" dirty="0" smtClean="0"/>
                        <a:t>2</a:t>
                      </a:r>
                      <a:endParaRPr lang="en-US" sz="1800" dirty="0"/>
                    </a:p>
                  </a:txBody>
                  <a:tcPr/>
                </a:tc>
                <a:tc>
                  <a:txBody>
                    <a:bodyPr/>
                    <a:lstStyle/>
                    <a:p>
                      <a:r>
                        <a:rPr lang="en-US" sz="1800" dirty="0" smtClean="0"/>
                        <a:t>3</a:t>
                      </a:r>
                      <a:endParaRPr lang="en-US" sz="1800" dirty="0"/>
                    </a:p>
                  </a:txBody>
                  <a:tcPr/>
                </a:tc>
                <a:tc>
                  <a:txBody>
                    <a:bodyPr/>
                    <a:lstStyle/>
                    <a:p>
                      <a:r>
                        <a:rPr lang="en-US" sz="1800" dirty="0" smtClean="0"/>
                        <a:t>4</a:t>
                      </a:r>
                      <a:endParaRPr lang="en-US" sz="1800" dirty="0"/>
                    </a:p>
                  </a:txBody>
                  <a:tcPr/>
                </a:tc>
                <a:tc>
                  <a:txBody>
                    <a:bodyPr/>
                    <a:lstStyle/>
                    <a:p>
                      <a:r>
                        <a:rPr lang="en-US" sz="1800" dirty="0" smtClean="0"/>
                        <a:t>5</a:t>
                      </a:r>
                      <a:endParaRPr lang="en-US" sz="1800" dirty="0"/>
                    </a:p>
                  </a:txBody>
                  <a:tcPr/>
                </a:tc>
                <a:tc>
                  <a:txBody>
                    <a:bodyPr/>
                    <a:lstStyle/>
                    <a:p>
                      <a:r>
                        <a:rPr lang="en-US" sz="1800" dirty="0" smtClean="0"/>
                        <a:t>6</a:t>
                      </a:r>
                      <a:endParaRPr lang="en-US" sz="1800" dirty="0"/>
                    </a:p>
                  </a:txBody>
                  <a:tcPr/>
                </a:tc>
                <a:tc>
                  <a:txBody>
                    <a:bodyPr/>
                    <a:lstStyle/>
                    <a:p>
                      <a:r>
                        <a:rPr lang="en-US" sz="1800" dirty="0" smtClean="0"/>
                        <a:t>7</a:t>
                      </a:r>
                      <a:endParaRPr lang="en-US" sz="1800" dirty="0"/>
                    </a:p>
                  </a:txBody>
                  <a:tcPr/>
                </a:tc>
                <a:tc>
                  <a:txBody>
                    <a:bodyPr/>
                    <a:lstStyle/>
                    <a:p>
                      <a:r>
                        <a:rPr lang="en-US" sz="1800" dirty="0" smtClean="0"/>
                        <a:t>8</a:t>
                      </a:r>
                      <a:endParaRPr lang="en-US" sz="1800" dirty="0"/>
                    </a:p>
                  </a:txBody>
                  <a:tcPr/>
                </a:tc>
                <a:tc>
                  <a:txBody>
                    <a:bodyPr/>
                    <a:lstStyle/>
                    <a:p>
                      <a:r>
                        <a:rPr lang="en-US" sz="1800" dirty="0" smtClean="0"/>
                        <a:t>9</a:t>
                      </a:r>
                      <a:endParaRPr lang="en-US" sz="1800" dirty="0"/>
                    </a:p>
                  </a:txBody>
                  <a:tcPr/>
                </a:tc>
                <a:tc>
                  <a:txBody>
                    <a:bodyPr/>
                    <a:lstStyle/>
                    <a:p>
                      <a:r>
                        <a:rPr lang="en-US" sz="1800" dirty="0" smtClean="0"/>
                        <a:t>10</a:t>
                      </a:r>
                      <a:endParaRPr lang="en-US" sz="1800" dirty="0"/>
                    </a:p>
                  </a:txBody>
                  <a:tcPr/>
                </a:tc>
                <a:tc>
                  <a:txBody>
                    <a:bodyPr/>
                    <a:lstStyle/>
                    <a:p>
                      <a:r>
                        <a:rPr lang="en-US" sz="1800" dirty="0" smtClean="0"/>
                        <a:t>11</a:t>
                      </a:r>
                      <a:endParaRPr lang="en-US" sz="1800" dirty="0"/>
                    </a:p>
                  </a:txBody>
                  <a:tcPr/>
                </a:tc>
                <a:tc>
                  <a:txBody>
                    <a:bodyPr/>
                    <a:lstStyle/>
                    <a:p>
                      <a:r>
                        <a:rPr lang="en-US" sz="1800" dirty="0" smtClean="0"/>
                        <a:t>12</a:t>
                      </a:r>
                      <a:endParaRPr lang="en-US" sz="1800" dirty="0"/>
                    </a:p>
                  </a:txBody>
                  <a:tcPr/>
                </a:tc>
                <a:tc>
                  <a:txBody>
                    <a:bodyPr/>
                    <a:lstStyle/>
                    <a:p>
                      <a:r>
                        <a:rPr lang="en-US" sz="1800" dirty="0" smtClean="0"/>
                        <a:t>13</a:t>
                      </a:r>
                      <a:endParaRPr lang="en-US" sz="1800" dirty="0"/>
                    </a:p>
                  </a:txBody>
                  <a:tcPr/>
                </a:tc>
                <a:tc>
                  <a:txBody>
                    <a:bodyPr/>
                    <a:lstStyle/>
                    <a:p>
                      <a:r>
                        <a:rPr lang="en-US" sz="1800" dirty="0" smtClean="0"/>
                        <a:t>14</a:t>
                      </a:r>
                      <a:endParaRPr lang="en-US" sz="1800" dirty="0"/>
                    </a:p>
                  </a:txBody>
                  <a:tcPr/>
                </a:tc>
                <a:tc>
                  <a:txBody>
                    <a:bodyPr/>
                    <a:lstStyle/>
                    <a:p>
                      <a:r>
                        <a:rPr lang="en-US" sz="1800" dirty="0" smtClean="0"/>
                        <a:t>15</a:t>
                      </a:r>
                      <a:endParaRPr lang="en-US" sz="1800" dirty="0"/>
                    </a:p>
                  </a:txBody>
                  <a:tcPr/>
                </a:tc>
              </a:tr>
              <a:tr h="251737">
                <a:tc>
                  <a:txBody>
                    <a:bodyPr/>
                    <a:lstStyle/>
                    <a:p>
                      <a:r>
                        <a:rPr lang="en-US" sz="1600" dirty="0" smtClean="0"/>
                        <a:t>Open Value</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c>
                  <a:txBody>
                    <a:bodyPr/>
                    <a:lstStyle/>
                    <a:p>
                      <a:r>
                        <a:rPr lang="en-US" sz="1600" dirty="0" smtClean="0"/>
                        <a:t>16</a:t>
                      </a:r>
                      <a:endParaRPr lang="en-US" sz="1600" dirty="0"/>
                    </a:p>
                  </a:txBody>
                  <a:tcPr/>
                </a:tc>
              </a:tr>
              <a:tr h="251737">
                <a:tc>
                  <a:txBody>
                    <a:bodyPr/>
                    <a:lstStyle/>
                    <a:p>
                      <a:r>
                        <a:rPr lang="en-US" sz="1600" dirty="0" smtClean="0"/>
                        <a:t>Cable connected</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c>
                  <a:txBody>
                    <a:bodyPr/>
                    <a:lstStyle/>
                    <a:p>
                      <a:r>
                        <a:rPr lang="en-US" sz="1600" dirty="0" smtClean="0"/>
                        <a:t>15</a:t>
                      </a:r>
                      <a:endParaRPr lang="en-US" sz="1600" dirty="0"/>
                    </a:p>
                  </a:txBody>
                  <a:tcPr/>
                </a:tc>
              </a:tr>
              <a:tr h="2517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Touch Value</a:t>
                      </a:r>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c>
                  <a:txBody>
                    <a:bodyPr/>
                    <a:lstStyle/>
                    <a:p>
                      <a:r>
                        <a:rPr lang="en-US" sz="1600" dirty="0" smtClean="0"/>
                        <a:t>8</a:t>
                      </a:r>
                      <a:endParaRPr lang="en-US" sz="1600" dirty="0"/>
                    </a:p>
                  </a:txBody>
                  <a:tcPr/>
                </a:tc>
              </a:tr>
            </a:tbl>
          </a:graphicData>
        </a:graphic>
      </p:graphicFrame>
      <p:sp>
        <p:nvSpPr>
          <p:cNvPr id="6" name="TextBox 5"/>
          <p:cNvSpPr txBox="1"/>
          <p:nvPr/>
        </p:nvSpPr>
        <p:spPr>
          <a:xfrm>
            <a:off x="206564" y="526019"/>
            <a:ext cx="5272662" cy="369332"/>
          </a:xfrm>
          <a:prstGeom prst="rect">
            <a:avLst/>
          </a:prstGeom>
          <a:noFill/>
        </p:spPr>
        <p:txBody>
          <a:bodyPr wrap="none" rtlCol="0">
            <a:spAutoFit/>
          </a:bodyPr>
          <a:lstStyle/>
          <a:p>
            <a:r>
              <a:rPr lang="en-US" dirty="0" smtClean="0"/>
              <a:t>Multiplexed Touch Input Measurements on GPIO #</a:t>
            </a:r>
            <a:r>
              <a:rPr lang="en-US" dirty="0" smtClean="0"/>
              <a:t>13*</a:t>
            </a:r>
            <a:endParaRPr lang="en-US" dirty="0"/>
          </a:p>
        </p:txBody>
      </p:sp>
      <p:sp>
        <p:nvSpPr>
          <p:cNvPr id="5" name="TextBox 4"/>
          <p:cNvSpPr txBox="1"/>
          <p:nvPr/>
        </p:nvSpPr>
        <p:spPr>
          <a:xfrm>
            <a:off x="228600" y="2647950"/>
            <a:ext cx="8534400" cy="261610"/>
          </a:xfrm>
          <a:prstGeom prst="rect">
            <a:avLst/>
          </a:prstGeom>
          <a:noFill/>
        </p:spPr>
        <p:txBody>
          <a:bodyPr wrap="square" rtlCol="0">
            <a:spAutoFit/>
          </a:bodyPr>
          <a:lstStyle/>
          <a:p>
            <a:pPr marL="176213" indent="-176213"/>
            <a:r>
              <a:rPr lang="en-US" sz="1100" dirty="0" smtClean="0"/>
              <a:t>* Other tested pins show almost identical results. Tested with pins 12, 13, 14, 27 </a:t>
            </a:r>
            <a:endParaRPr lang="en-US" sz="1100" dirty="0"/>
          </a:p>
        </p:txBody>
      </p:sp>
      <p:sp>
        <p:nvSpPr>
          <p:cNvPr id="7" name="TextBox 6"/>
          <p:cNvSpPr txBox="1"/>
          <p:nvPr/>
        </p:nvSpPr>
        <p:spPr>
          <a:xfrm>
            <a:off x="228600" y="3257550"/>
            <a:ext cx="8534400" cy="1754326"/>
          </a:xfrm>
          <a:prstGeom prst="rect">
            <a:avLst/>
          </a:prstGeom>
          <a:solidFill>
            <a:schemeClr val="tx2">
              <a:lumMod val="20000"/>
              <a:lumOff val="80000"/>
            </a:schemeClr>
          </a:solidFill>
        </p:spPr>
        <p:txBody>
          <a:bodyPr wrap="square" rtlCol="0">
            <a:spAutoFit/>
          </a:bodyPr>
          <a:lstStyle/>
          <a:p>
            <a:pPr marL="176213" indent="-176213"/>
            <a:r>
              <a:rPr lang="en-US" dirty="0" smtClean="0"/>
              <a:t>Conclusions:</a:t>
            </a:r>
          </a:p>
          <a:p>
            <a:pPr marL="285750" indent="-285750">
              <a:buFont typeface="Arial" panose="020B0604020202020204" pitchFamily="34" charset="0"/>
              <a:buChar char="•"/>
            </a:pPr>
            <a:r>
              <a:rPr lang="en-US" dirty="0" smtClean="0"/>
              <a:t>Very stable and repetitive behavior after MUX</a:t>
            </a:r>
          </a:p>
          <a:p>
            <a:pPr marL="285750" indent="-285750">
              <a:buFont typeface="Arial" panose="020B0604020202020204" pitchFamily="34" charset="0"/>
              <a:buChar char="•"/>
            </a:pPr>
            <a:r>
              <a:rPr lang="en-US" dirty="0" smtClean="0"/>
              <a:t>Difference between touched and untouched is not much, but sufficient for reliable detection</a:t>
            </a:r>
          </a:p>
          <a:p>
            <a:pPr marL="285750" indent="-285750">
              <a:buFont typeface="Arial" panose="020B0604020202020204" pitchFamily="34" charset="0"/>
              <a:buChar char="•"/>
            </a:pPr>
            <a:r>
              <a:rPr lang="en-US" dirty="0" smtClean="0"/>
              <a:t>Best results when measuring in bursts of 5 measurements and averaging the results. So far I have not seen any false positives or false negatives</a:t>
            </a:r>
            <a:endParaRPr lang="en-US" dirty="0"/>
          </a:p>
        </p:txBody>
      </p:sp>
    </p:spTree>
    <p:extLst>
      <p:ext uri="{BB962C8B-B14F-4D97-AF65-F5344CB8AC3E}">
        <p14:creationId xmlns:p14="http://schemas.microsoft.com/office/powerpoint/2010/main" val="1687051131"/>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Hans Tanner\OneDrive\IoTT\Video#10\Pictures\IMG_20181227_1030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082831"/>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Hans Tanner\OneDrive\IoTT\Video#9\Pictures\IMG_20181211_16043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313334"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973737"/>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Hans Tanner\OneDrive\IoTT\Video#10\Pictures\IMG_20181227_1030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42863"/>
            <a:ext cx="9220200"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082831"/>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ans Tanner\OneDrive\IoTT\Video#10\Pictures\IMG_20181227_1030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19049"/>
            <a:ext cx="9220200"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082831"/>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Hans Tanner\OneDrive\IoTT\Video#10\Pictures\IMG_20181227_10204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112" t="13497" r="14441" b="15166"/>
          <a:stretch/>
        </p:blipFill>
        <p:spPr bwMode="auto">
          <a:xfrm>
            <a:off x="-1" y="0"/>
            <a:ext cx="9286519"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 y="3663057"/>
            <a:ext cx="2209800" cy="830997"/>
          </a:xfrm>
          <a:prstGeom prst="rect">
            <a:avLst/>
          </a:prstGeom>
          <a:noFill/>
        </p:spPr>
        <p:txBody>
          <a:bodyPr wrap="square" rtlCol="0">
            <a:spAutoFit/>
          </a:bodyPr>
          <a:lstStyle/>
          <a:p>
            <a:pPr algn="ctr"/>
            <a:r>
              <a:rPr lang="en-US" sz="2400" b="1" dirty="0" err="1" smtClean="0">
                <a:solidFill>
                  <a:schemeClr val="bg1"/>
                </a:solidFill>
              </a:rPr>
              <a:t>NodeMCD</a:t>
            </a:r>
            <a:r>
              <a:rPr lang="en-US" sz="2400" b="1" dirty="0" smtClean="0">
                <a:solidFill>
                  <a:schemeClr val="bg1"/>
                </a:solidFill>
              </a:rPr>
              <a:t> 32-S Controller</a:t>
            </a:r>
            <a:endParaRPr lang="en-US" sz="2400" b="1" dirty="0">
              <a:solidFill>
                <a:schemeClr val="bg1"/>
              </a:solidFill>
            </a:endParaRPr>
          </a:p>
        </p:txBody>
      </p:sp>
      <p:sp>
        <p:nvSpPr>
          <p:cNvPr id="5" name="Right Arrow 4"/>
          <p:cNvSpPr/>
          <p:nvPr/>
        </p:nvSpPr>
        <p:spPr>
          <a:xfrm rot="17815810">
            <a:off x="2002932" y="3333751"/>
            <a:ext cx="457200" cy="32930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81800" y="3825967"/>
            <a:ext cx="2209800" cy="830997"/>
          </a:xfrm>
          <a:prstGeom prst="rect">
            <a:avLst/>
          </a:prstGeom>
          <a:solidFill>
            <a:srgbClr val="00B050"/>
          </a:solidFill>
        </p:spPr>
        <p:txBody>
          <a:bodyPr wrap="square" rtlCol="0">
            <a:spAutoFit/>
          </a:bodyPr>
          <a:lstStyle/>
          <a:p>
            <a:pPr algn="ctr"/>
            <a:r>
              <a:rPr lang="en-US" sz="2400" b="1" dirty="0" err="1" smtClean="0">
                <a:solidFill>
                  <a:schemeClr val="bg1"/>
                </a:solidFill>
              </a:rPr>
              <a:t>LocoNet</a:t>
            </a:r>
            <a:r>
              <a:rPr lang="en-US" sz="2400" b="1" dirty="0" smtClean="0">
                <a:solidFill>
                  <a:schemeClr val="bg1"/>
                </a:solidFill>
              </a:rPr>
              <a:t> Interface Board</a:t>
            </a:r>
            <a:endParaRPr lang="en-US" sz="2400" b="1" dirty="0">
              <a:solidFill>
                <a:schemeClr val="bg1"/>
              </a:solidFill>
            </a:endParaRPr>
          </a:p>
        </p:txBody>
      </p:sp>
      <p:sp>
        <p:nvSpPr>
          <p:cNvPr id="11" name="Right Arrow 10"/>
          <p:cNvSpPr/>
          <p:nvPr/>
        </p:nvSpPr>
        <p:spPr>
          <a:xfrm rot="15082934">
            <a:off x="7308825" y="3471888"/>
            <a:ext cx="457200" cy="329307"/>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600200" y="728784"/>
            <a:ext cx="2209800" cy="830997"/>
          </a:xfrm>
          <a:prstGeom prst="rect">
            <a:avLst/>
          </a:prstGeom>
          <a:noFill/>
        </p:spPr>
        <p:txBody>
          <a:bodyPr wrap="square" rtlCol="0">
            <a:spAutoFit/>
          </a:bodyPr>
          <a:lstStyle/>
          <a:p>
            <a:pPr algn="ctr"/>
            <a:r>
              <a:rPr lang="en-US" sz="2400" b="1" dirty="0" smtClean="0">
                <a:solidFill>
                  <a:schemeClr val="bg1"/>
                </a:solidFill>
              </a:rPr>
              <a:t>Touch Button Multiplexer</a:t>
            </a:r>
            <a:endParaRPr lang="en-US" sz="2400" b="1" dirty="0">
              <a:solidFill>
                <a:schemeClr val="bg1"/>
              </a:solidFill>
            </a:endParaRPr>
          </a:p>
        </p:txBody>
      </p:sp>
      <p:sp>
        <p:nvSpPr>
          <p:cNvPr id="13" name="Right Arrow 12"/>
          <p:cNvSpPr/>
          <p:nvPr/>
        </p:nvSpPr>
        <p:spPr>
          <a:xfrm rot="1628492">
            <a:off x="3478941" y="1468981"/>
            <a:ext cx="457200" cy="32930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276600" y="4102953"/>
            <a:ext cx="2209800" cy="830997"/>
          </a:xfrm>
          <a:prstGeom prst="rect">
            <a:avLst/>
          </a:prstGeom>
          <a:noFill/>
        </p:spPr>
        <p:txBody>
          <a:bodyPr wrap="square" rtlCol="0">
            <a:spAutoFit/>
          </a:bodyPr>
          <a:lstStyle/>
          <a:p>
            <a:pPr algn="ctr"/>
            <a:r>
              <a:rPr lang="en-US" sz="2400" b="1" dirty="0" smtClean="0">
                <a:solidFill>
                  <a:schemeClr val="bg1"/>
                </a:solidFill>
              </a:rPr>
              <a:t>LED Chain Connection</a:t>
            </a:r>
            <a:endParaRPr lang="en-US" sz="2400" b="1" dirty="0">
              <a:solidFill>
                <a:schemeClr val="bg1"/>
              </a:solidFill>
            </a:endParaRPr>
          </a:p>
        </p:txBody>
      </p:sp>
      <p:sp>
        <p:nvSpPr>
          <p:cNvPr id="15" name="Right Arrow 14"/>
          <p:cNvSpPr/>
          <p:nvPr/>
        </p:nvSpPr>
        <p:spPr>
          <a:xfrm rot="12738536">
            <a:off x="3757482" y="3685015"/>
            <a:ext cx="457200" cy="32930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840372"/>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
            <a:ext cx="7391400" cy="522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6197147"/>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esp32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6504"/>
            <a:ext cx="5947321" cy="508635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714236" y="1581150"/>
            <a:ext cx="1338029" cy="381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43000" y="1581150"/>
            <a:ext cx="453970" cy="369332"/>
          </a:xfrm>
          <a:prstGeom prst="rect">
            <a:avLst/>
          </a:prstGeom>
          <a:noFill/>
        </p:spPr>
        <p:txBody>
          <a:bodyPr wrap="none" rtlCol="0">
            <a:spAutoFit/>
          </a:bodyPr>
          <a:lstStyle/>
          <a:p>
            <a:r>
              <a:rPr lang="en-US" dirty="0" smtClean="0"/>
              <a:t>3 x</a:t>
            </a:r>
            <a:endParaRPr lang="en-US" dirty="0"/>
          </a:p>
        </p:txBody>
      </p:sp>
    </p:spTree>
    <p:extLst>
      <p:ext uri="{BB962C8B-B14F-4D97-AF65-F5344CB8AC3E}">
        <p14:creationId xmlns:p14="http://schemas.microsoft.com/office/powerpoint/2010/main" val="1705014728"/>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44715"/>
            <a:ext cx="8077200" cy="3586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2400" y="4733151"/>
            <a:ext cx="4372928" cy="276999"/>
          </a:xfrm>
          <a:prstGeom prst="rect">
            <a:avLst/>
          </a:prstGeom>
          <a:noFill/>
        </p:spPr>
        <p:txBody>
          <a:bodyPr wrap="none" rtlCol="0">
            <a:spAutoFit/>
          </a:bodyPr>
          <a:lstStyle/>
          <a:p>
            <a:r>
              <a:rPr lang="en-US" sz="1200" dirty="0" smtClean="0"/>
              <a:t>Source: </a:t>
            </a:r>
            <a:r>
              <a:rPr lang="en-US" sz="1200" dirty="0"/>
              <a:t>http://www.lucadentella.it/en/2017/11/06/esp32-26-uart/</a:t>
            </a:r>
            <a:endParaRPr lang="en-US" sz="1200" dirty="0"/>
          </a:p>
        </p:txBody>
      </p:sp>
    </p:spTree>
    <p:extLst>
      <p:ext uri="{BB962C8B-B14F-4D97-AF65-F5344CB8AC3E}">
        <p14:creationId xmlns:p14="http://schemas.microsoft.com/office/powerpoint/2010/main" val="800103210"/>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75" t="17279" r="12658" b="2640"/>
          <a:stretch/>
        </p:blipFill>
        <p:spPr bwMode="auto">
          <a:xfrm>
            <a:off x="1524000" y="133350"/>
            <a:ext cx="6599027" cy="411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2400" y="4733151"/>
            <a:ext cx="1396985" cy="276999"/>
          </a:xfrm>
          <a:prstGeom prst="rect">
            <a:avLst/>
          </a:prstGeom>
          <a:noFill/>
        </p:spPr>
        <p:txBody>
          <a:bodyPr wrap="none" rtlCol="0">
            <a:spAutoFit/>
          </a:bodyPr>
          <a:lstStyle/>
          <a:p>
            <a:r>
              <a:rPr lang="en-US" sz="1200" dirty="0" smtClean="0"/>
              <a:t>Source: </a:t>
            </a:r>
            <a:r>
              <a:rPr lang="en-US" sz="1200" dirty="0" err="1" smtClean="0"/>
              <a:t>LocoNet</a:t>
            </a:r>
            <a:r>
              <a:rPr lang="en-US" sz="1200" dirty="0" smtClean="0"/>
              <a:t> PE</a:t>
            </a:r>
            <a:endParaRPr lang="en-US" sz="1200"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467400" y="1295280"/>
              <a:ext cx="1148040" cy="48240"/>
            </p14:xfrm>
          </p:contentPart>
        </mc:Choice>
        <mc:Fallback xmlns="">
          <p:pic>
            <p:nvPicPr>
              <p:cNvPr id="4" name="Ink 3"/>
              <p:cNvPicPr/>
              <p:nvPr/>
            </p:nvPicPr>
            <p:blipFill>
              <a:blip r:embed="rId4"/>
              <a:stretch>
                <a:fillRect/>
              </a:stretch>
            </p:blipFill>
            <p:spPr>
              <a:xfrm>
                <a:off x="6451560" y="1231920"/>
                <a:ext cx="11800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619280" y="1457280"/>
              <a:ext cx="966960" cy="114840"/>
            </p14:xfrm>
          </p:contentPart>
        </mc:Choice>
        <mc:Fallback xmlns="">
          <p:pic>
            <p:nvPicPr>
              <p:cNvPr id="6" name="Ink 5"/>
              <p:cNvPicPr/>
              <p:nvPr/>
            </p:nvPicPr>
            <p:blipFill>
              <a:blip r:embed="rId6"/>
              <a:stretch>
                <a:fillRect/>
              </a:stretch>
            </p:blipFill>
            <p:spPr>
              <a:xfrm>
                <a:off x="1603440" y="1393920"/>
                <a:ext cx="9990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6462720" y="1295280"/>
              <a:ext cx="1152720" cy="133920"/>
            </p14:xfrm>
          </p:contentPart>
        </mc:Choice>
        <mc:Fallback xmlns="">
          <p:pic>
            <p:nvPicPr>
              <p:cNvPr id="7" name="Ink 6"/>
              <p:cNvPicPr/>
              <p:nvPr/>
            </p:nvPicPr>
            <p:blipFill>
              <a:blip r:embed="rId8"/>
              <a:stretch>
                <a:fillRect/>
              </a:stretch>
            </p:blipFill>
            <p:spPr>
              <a:xfrm>
                <a:off x="6446880" y="1231920"/>
                <a:ext cx="11847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4776840" y="1266840"/>
              <a:ext cx="1762560" cy="157680"/>
            </p14:xfrm>
          </p:contentPart>
        </mc:Choice>
        <mc:Fallback xmlns="">
          <p:pic>
            <p:nvPicPr>
              <p:cNvPr id="8" name="Ink 7"/>
              <p:cNvPicPr/>
              <p:nvPr/>
            </p:nvPicPr>
            <p:blipFill>
              <a:blip r:embed="rId10"/>
              <a:stretch>
                <a:fillRect/>
              </a:stretch>
            </p:blipFill>
            <p:spPr>
              <a:xfrm>
                <a:off x="4761000" y="1203480"/>
                <a:ext cx="17942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4219560" y="1252440"/>
              <a:ext cx="781560" cy="124200"/>
            </p14:xfrm>
          </p:contentPart>
        </mc:Choice>
        <mc:Fallback xmlns="">
          <p:pic>
            <p:nvPicPr>
              <p:cNvPr id="9" name="Ink 8"/>
              <p:cNvPicPr/>
              <p:nvPr/>
            </p:nvPicPr>
            <p:blipFill>
              <a:blip r:embed="rId12"/>
              <a:stretch>
                <a:fillRect/>
              </a:stretch>
            </p:blipFill>
            <p:spPr>
              <a:xfrm>
                <a:off x="4203720" y="1189080"/>
                <a:ext cx="8132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p14:cNvContentPartPr/>
              <p14:nvPr/>
            </p14:nvContentPartPr>
            <p14:xfrm>
              <a:off x="6705720" y="1400040"/>
              <a:ext cx="1243080" cy="167040"/>
            </p14:xfrm>
          </p:contentPart>
        </mc:Choice>
        <mc:Fallback xmlns="">
          <p:pic>
            <p:nvPicPr>
              <p:cNvPr id="10" name="Ink 9"/>
              <p:cNvPicPr/>
              <p:nvPr/>
            </p:nvPicPr>
            <p:blipFill>
              <a:blip r:embed="rId14"/>
              <a:stretch>
                <a:fillRect/>
              </a:stretch>
            </p:blipFill>
            <p:spPr>
              <a:xfrm>
                <a:off x="6689880" y="1336680"/>
                <a:ext cx="12751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p14:cNvContentPartPr/>
              <p14:nvPr/>
            </p14:nvContentPartPr>
            <p14:xfrm>
              <a:off x="3610080" y="1438200"/>
              <a:ext cx="1214640" cy="95760"/>
            </p14:xfrm>
          </p:contentPart>
        </mc:Choice>
        <mc:Fallback xmlns="">
          <p:pic>
            <p:nvPicPr>
              <p:cNvPr id="11" name="Ink 10"/>
              <p:cNvPicPr/>
              <p:nvPr/>
            </p:nvPicPr>
            <p:blipFill>
              <a:blip r:embed="rId16"/>
              <a:stretch>
                <a:fillRect/>
              </a:stretch>
            </p:blipFill>
            <p:spPr>
              <a:xfrm>
                <a:off x="3594240" y="1374840"/>
                <a:ext cx="1246320" cy="222480"/>
              </a:xfrm>
              <a:prstGeom prst="rect">
                <a:avLst/>
              </a:prstGeom>
            </p:spPr>
          </p:pic>
        </mc:Fallback>
      </mc:AlternateContent>
    </p:spTree>
    <p:extLst>
      <p:ext uri="{BB962C8B-B14F-4D97-AF65-F5344CB8AC3E}">
        <p14:creationId xmlns:p14="http://schemas.microsoft.com/office/powerpoint/2010/main" val="1449969573"/>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 y="2419350"/>
            <a:ext cx="5638800" cy="236220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solidFill>
                  <a:schemeClr val="tx1"/>
                </a:solidFill>
              </a:rPr>
              <a:t>LocoNet</a:t>
            </a:r>
            <a:r>
              <a:rPr lang="en-US" dirty="0" smtClean="0">
                <a:solidFill>
                  <a:schemeClr val="tx1"/>
                </a:solidFill>
              </a:rPr>
              <a:t> Access Control and Data Transfer Task</a:t>
            </a:r>
            <a:endParaRPr lang="en-US" dirty="0">
              <a:solidFill>
                <a:schemeClr val="tx1"/>
              </a:solidFill>
            </a:endParaRPr>
          </a:p>
        </p:txBody>
      </p:sp>
      <p:sp>
        <p:nvSpPr>
          <p:cNvPr id="4" name="Rectangle 3"/>
          <p:cNvSpPr/>
          <p:nvPr/>
        </p:nvSpPr>
        <p:spPr>
          <a:xfrm>
            <a:off x="609600" y="3327952"/>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Hardware Transmit Buffer</a:t>
            </a:r>
            <a:endParaRPr lang="en-US" sz="1400" dirty="0"/>
          </a:p>
        </p:txBody>
      </p:sp>
      <p:sp>
        <p:nvSpPr>
          <p:cNvPr id="5" name="Rectangle 4"/>
          <p:cNvSpPr/>
          <p:nvPr/>
        </p:nvSpPr>
        <p:spPr>
          <a:xfrm>
            <a:off x="4114800" y="3327952"/>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Hardware Receive Buffer</a:t>
            </a:r>
            <a:endParaRPr lang="en-US" sz="1400" dirty="0"/>
          </a:p>
        </p:txBody>
      </p:sp>
      <p:sp>
        <p:nvSpPr>
          <p:cNvPr id="6" name="Rectangle 5"/>
          <p:cNvSpPr/>
          <p:nvPr/>
        </p:nvSpPr>
        <p:spPr>
          <a:xfrm>
            <a:off x="2362200" y="3327952"/>
            <a:ext cx="1143000" cy="762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Half Duplex </a:t>
            </a:r>
            <a:r>
              <a:rPr lang="en-US" sz="1400" dirty="0" err="1" smtClean="0"/>
              <a:t>LocoNet</a:t>
            </a:r>
            <a:r>
              <a:rPr lang="en-US" sz="1400" dirty="0" smtClean="0"/>
              <a:t> Interface</a:t>
            </a:r>
            <a:endParaRPr lang="en-US" sz="1400" dirty="0"/>
          </a:p>
        </p:txBody>
      </p:sp>
      <p:sp>
        <p:nvSpPr>
          <p:cNvPr id="7" name="Rectangle 6"/>
          <p:cNvSpPr/>
          <p:nvPr/>
        </p:nvSpPr>
        <p:spPr>
          <a:xfrm>
            <a:off x="838200" y="4324350"/>
            <a:ext cx="4171775" cy="304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Transmit Copy FIFO Buffer</a:t>
            </a:r>
            <a:endParaRPr lang="en-US" sz="1400" dirty="0">
              <a:solidFill>
                <a:schemeClr val="tx1"/>
              </a:solidFill>
            </a:endParaRPr>
          </a:p>
        </p:txBody>
      </p:sp>
      <p:sp>
        <p:nvSpPr>
          <p:cNvPr id="9" name="Rectangle 8"/>
          <p:cNvSpPr/>
          <p:nvPr/>
        </p:nvSpPr>
        <p:spPr>
          <a:xfrm>
            <a:off x="609600" y="1417155"/>
            <a:ext cx="1143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LocoNet</a:t>
            </a:r>
            <a:r>
              <a:rPr lang="en-US" sz="1400" dirty="0" smtClean="0"/>
              <a:t> Out Buffer</a:t>
            </a:r>
            <a:endParaRPr lang="en-US" sz="1400" dirty="0"/>
          </a:p>
        </p:txBody>
      </p:sp>
      <p:sp>
        <p:nvSpPr>
          <p:cNvPr id="10" name="Rectangle 9"/>
          <p:cNvSpPr/>
          <p:nvPr/>
        </p:nvSpPr>
        <p:spPr>
          <a:xfrm>
            <a:off x="4114800" y="1428750"/>
            <a:ext cx="1143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LocoNet</a:t>
            </a:r>
            <a:r>
              <a:rPr lang="en-US" sz="1400" dirty="0" smtClean="0"/>
              <a:t> In Buffer</a:t>
            </a:r>
            <a:endParaRPr lang="en-US" sz="1400" dirty="0"/>
          </a:p>
        </p:txBody>
      </p:sp>
      <p:sp>
        <p:nvSpPr>
          <p:cNvPr id="11" name="Rectangle 10"/>
          <p:cNvSpPr/>
          <p:nvPr/>
        </p:nvSpPr>
        <p:spPr>
          <a:xfrm>
            <a:off x="609600" y="361950"/>
            <a:ext cx="4648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LocoNet</a:t>
            </a:r>
            <a:r>
              <a:rPr lang="en-US" dirty="0" smtClean="0"/>
              <a:t> Application</a:t>
            </a:r>
            <a:endParaRPr lang="en-US" dirty="0"/>
          </a:p>
        </p:txBody>
      </p:sp>
      <p:sp>
        <p:nvSpPr>
          <p:cNvPr id="22" name="Right Arrow 21"/>
          <p:cNvSpPr/>
          <p:nvPr/>
        </p:nvSpPr>
        <p:spPr>
          <a:xfrm>
            <a:off x="1878496" y="3594652"/>
            <a:ext cx="381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3637722" y="3594652"/>
            <a:ext cx="381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Bent-Up Arrow 23"/>
          <p:cNvSpPr/>
          <p:nvPr/>
        </p:nvSpPr>
        <p:spPr>
          <a:xfrm>
            <a:off x="5181600" y="2910509"/>
            <a:ext cx="457200" cy="164244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nt-Up Arrow 24"/>
          <p:cNvSpPr/>
          <p:nvPr/>
        </p:nvSpPr>
        <p:spPr>
          <a:xfrm rot="5400000">
            <a:off x="-306871" y="3522180"/>
            <a:ext cx="1680541" cy="4572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a:off x="1066800" y="97155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rot="10800000">
            <a:off x="4572000" y="949187"/>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a:off x="1066800" y="206071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rot="10800000">
            <a:off x="4572000" y="203835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a:off x="1066800" y="291050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p:cNvSpPr/>
          <p:nvPr/>
        </p:nvSpPr>
        <p:spPr>
          <a:xfrm rot="10800000">
            <a:off x="4572000" y="291050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p:cNvSpPr/>
          <p:nvPr/>
        </p:nvSpPr>
        <p:spPr>
          <a:xfrm>
            <a:off x="2438400" y="291050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rot="10800000">
            <a:off x="3200400" y="291050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95400" y="978475"/>
            <a:ext cx="436338" cy="246221"/>
          </a:xfrm>
          <a:prstGeom prst="rect">
            <a:avLst/>
          </a:prstGeom>
          <a:noFill/>
        </p:spPr>
        <p:txBody>
          <a:bodyPr wrap="none" rtlCol="0">
            <a:spAutoFit/>
          </a:bodyPr>
          <a:lstStyle/>
          <a:p>
            <a:r>
              <a:rPr lang="en-US" sz="1000" dirty="0" smtClean="0"/>
              <a:t>push</a:t>
            </a:r>
            <a:endParaRPr lang="en-US" sz="1000" dirty="0"/>
          </a:p>
        </p:txBody>
      </p:sp>
      <p:sp>
        <p:nvSpPr>
          <p:cNvPr id="35" name="TextBox 34"/>
          <p:cNvSpPr txBox="1"/>
          <p:nvPr/>
        </p:nvSpPr>
        <p:spPr>
          <a:xfrm>
            <a:off x="4821462" y="978475"/>
            <a:ext cx="377026" cy="246221"/>
          </a:xfrm>
          <a:prstGeom prst="rect">
            <a:avLst/>
          </a:prstGeom>
          <a:noFill/>
        </p:spPr>
        <p:txBody>
          <a:bodyPr wrap="none" rtlCol="0">
            <a:spAutoFit/>
          </a:bodyPr>
          <a:lstStyle/>
          <a:p>
            <a:r>
              <a:rPr lang="en-US" sz="1000" dirty="0" smtClean="0"/>
              <a:t>pull</a:t>
            </a:r>
            <a:endParaRPr lang="en-US" sz="1000" dirty="0"/>
          </a:p>
        </p:txBody>
      </p:sp>
      <p:sp>
        <p:nvSpPr>
          <p:cNvPr id="36" name="TextBox 35"/>
          <p:cNvSpPr txBox="1"/>
          <p:nvPr/>
        </p:nvSpPr>
        <p:spPr>
          <a:xfrm>
            <a:off x="1295400" y="2020729"/>
            <a:ext cx="377026" cy="246221"/>
          </a:xfrm>
          <a:prstGeom prst="rect">
            <a:avLst/>
          </a:prstGeom>
          <a:noFill/>
        </p:spPr>
        <p:txBody>
          <a:bodyPr wrap="none" rtlCol="0">
            <a:spAutoFit/>
          </a:bodyPr>
          <a:lstStyle/>
          <a:p>
            <a:r>
              <a:rPr lang="en-US" sz="1000" dirty="0" smtClean="0"/>
              <a:t>pull</a:t>
            </a:r>
            <a:endParaRPr lang="en-US" sz="1000" dirty="0"/>
          </a:p>
        </p:txBody>
      </p:sp>
      <p:sp>
        <p:nvSpPr>
          <p:cNvPr id="37" name="TextBox 36"/>
          <p:cNvSpPr txBox="1"/>
          <p:nvPr/>
        </p:nvSpPr>
        <p:spPr>
          <a:xfrm>
            <a:off x="4821462" y="2020729"/>
            <a:ext cx="436338" cy="246221"/>
          </a:xfrm>
          <a:prstGeom prst="rect">
            <a:avLst/>
          </a:prstGeom>
          <a:noFill/>
        </p:spPr>
        <p:txBody>
          <a:bodyPr wrap="none" rtlCol="0">
            <a:spAutoFit/>
          </a:bodyPr>
          <a:lstStyle/>
          <a:p>
            <a:r>
              <a:rPr lang="en-US" sz="1000" dirty="0" smtClean="0"/>
              <a:t>push</a:t>
            </a:r>
            <a:endParaRPr lang="en-US" sz="1000" dirty="0"/>
          </a:p>
        </p:txBody>
      </p:sp>
      <p:sp>
        <p:nvSpPr>
          <p:cNvPr id="38" name="TextBox 37"/>
          <p:cNvSpPr txBox="1"/>
          <p:nvPr/>
        </p:nvSpPr>
        <p:spPr>
          <a:xfrm>
            <a:off x="1295400" y="2935129"/>
            <a:ext cx="436338" cy="246221"/>
          </a:xfrm>
          <a:prstGeom prst="rect">
            <a:avLst/>
          </a:prstGeom>
          <a:noFill/>
        </p:spPr>
        <p:txBody>
          <a:bodyPr wrap="none" rtlCol="0">
            <a:spAutoFit/>
          </a:bodyPr>
          <a:lstStyle/>
          <a:p>
            <a:r>
              <a:rPr lang="en-US" sz="1000" dirty="0" smtClean="0"/>
              <a:t>push</a:t>
            </a:r>
            <a:endParaRPr lang="en-US" sz="1000" dirty="0"/>
          </a:p>
        </p:txBody>
      </p:sp>
      <p:sp>
        <p:nvSpPr>
          <p:cNvPr id="39" name="TextBox 38"/>
          <p:cNvSpPr txBox="1"/>
          <p:nvPr/>
        </p:nvSpPr>
        <p:spPr>
          <a:xfrm>
            <a:off x="4821462" y="2935129"/>
            <a:ext cx="377026" cy="246221"/>
          </a:xfrm>
          <a:prstGeom prst="rect">
            <a:avLst/>
          </a:prstGeom>
          <a:noFill/>
        </p:spPr>
        <p:txBody>
          <a:bodyPr wrap="none" rtlCol="0">
            <a:spAutoFit/>
          </a:bodyPr>
          <a:lstStyle/>
          <a:p>
            <a:r>
              <a:rPr lang="en-US" sz="1000" dirty="0" smtClean="0"/>
              <a:t>pull</a:t>
            </a:r>
            <a:endParaRPr lang="en-US" sz="1000" dirty="0"/>
          </a:p>
        </p:txBody>
      </p:sp>
      <p:sp>
        <p:nvSpPr>
          <p:cNvPr id="40" name="Rectangle 39"/>
          <p:cNvSpPr/>
          <p:nvPr/>
        </p:nvSpPr>
        <p:spPr>
          <a:xfrm>
            <a:off x="152400" y="2419350"/>
            <a:ext cx="5638800" cy="457200"/>
          </a:xfrm>
          <a:prstGeom prst="rect">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solidFill>
                  <a:schemeClr val="tx1"/>
                </a:solidFill>
              </a:rPr>
              <a:t>LocoNet</a:t>
            </a:r>
            <a:r>
              <a:rPr lang="en-US" dirty="0" smtClean="0">
                <a:solidFill>
                  <a:schemeClr val="tx1"/>
                </a:solidFill>
              </a:rPr>
              <a:t> Access Control and Data Transfer Task</a:t>
            </a:r>
            <a:endParaRPr lang="en-US" dirty="0">
              <a:solidFill>
                <a:schemeClr val="tx1"/>
              </a:solidFill>
            </a:endParaRPr>
          </a:p>
        </p:txBody>
      </p:sp>
      <p:sp>
        <p:nvSpPr>
          <p:cNvPr id="41" name="TextBox 40"/>
          <p:cNvSpPr txBox="1"/>
          <p:nvPr/>
        </p:nvSpPr>
        <p:spPr>
          <a:xfrm>
            <a:off x="2642234" y="2851046"/>
            <a:ext cx="558166" cy="400110"/>
          </a:xfrm>
          <a:prstGeom prst="rect">
            <a:avLst/>
          </a:prstGeom>
          <a:noFill/>
        </p:spPr>
        <p:txBody>
          <a:bodyPr wrap="none" rtlCol="0">
            <a:spAutoFit/>
          </a:bodyPr>
          <a:lstStyle/>
          <a:p>
            <a:pPr algn="ctr"/>
            <a:r>
              <a:rPr lang="en-US" sz="1000" dirty="0" smtClean="0"/>
              <a:t>flow</a:t>
            </a:r>
          </a:p>
          <a:p>
            <a:pPr algn="ctr"/>
            <a:r>
              <a:rPr lang="en-US" sz="1000" dirty="0" smtClean="0"/>
              <a:t>control</a:t>
            </a:r>
            <a:endParaRPr lang="en-US" sz="1000" dirty="0"/>
          </a:p>
        </p:txBody>
      </p:sp>
    </p:spTree>
    <p:extLst>
      <p:ext uri="{BB962C8B-B14F-4D97-AF65-F5344CB8AC3E}">
        <p14:creationId xmlns:p14="http://schemas.microsoft.com/office/powerpoint/2010/main" val="2840552319"/>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17720"/>
            <a:ext cx="5715000" cy="304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3400" y="57150"/>
            <a:ext cx="8001000" cy="5262979"/>
          </a:xfrm>
          <a:prstGeom prst="rect">
            <a:avLst/>
          </a:prstGeom>
          <a:noFill/>
        </p:spPr>
        <p:txBody>
          <a:bodyPr wrap="square" rtlCol="0">
            <a:spAutoFit/>
          </a:bodyPr>
          <a:lstStyle/>
          <a:p>
            <a:r>
              <a:rPr lang="en-US" sz="800" dirty="0"/>
              <a:t>void </a:t>
            </a:r>
            <a:r>
              <a:rPr lang="en-US" sz="800" dirty="0" err="1"/>
              <a:t>LocoNetESPSerial</a:t>
            </a:r>
            <a:r>
              <a:rPr lang="en-US" sz="800" dirty="0"/>
              <a:t>::</a:t>
            </a:r>
            <a:r>
              <a:rPr lang="en-US" sz="800" dirty="0" err="1"/>
              <a:t>processLoop</a:t>
            </a:r>
            <a:r>
              <a:rPr lang="en-US" sz="800" dirty="0" smtClean="0"/>
              <a:t>() //repeat calling this for ever from the main loop() or a separate task</a:t>
            </a:r>
            <a:endParaRPr lang="en-US" sz="800" dirty="0"/>
          </a:p>
          <a:p>
            <a:r>
              <a:rPr lang="en-US" sz="800" dirty="0"/>
              <a:t>{</a:t>
            </a:r>
          </a:p>
          <a:p>
            <a:r>
              <a:rPr lang="en-US" sz="800" dirty="0"/>
              <a:t>    if (</a:t>
            </a:r>
            <a:r>
              <a:rPr lang="en-US" sz="800" dirty="0" err="1"/>
              <a:t>digitalRead</a:t>
            </a:r>
            <a:r>
              <a:rPr lang="en-US" sz="800" dirty="0"/>
              <a:t>(</a:t>
            </a:r>
            <a:r>
              <a:rPr lang="en-US" sz="800" dirty="0" err="1"/>
              <a:t>m_rxPin</a:t>
            </a:r>
            <a:r>
              <a:rPr lang="en-US" sz="800" dirty="0"/>
              <a:t>) == !</a:t>
            </a:r>
            <a:r>
              <a:rPr lang="en-US" sz="800" dirty="0" err="1"/>
              <a:t>m_invert</a:t>
            </a:r>
            <a:r>
              <a:rPr lang="en-US" sz="800" dirty="0"/>
              <a:t> ? LOW : HIGH)</a:t>
            </a:r>
          </a:p>
          <a:p>
            <a:r>
              <a:rPr lang="en-US" sz="800" dirty="0"/>
              <a:t>    </a:t>
            </a:r>
            <a:r>
              <a:rPr lang="en-US" sz="800" dirty="0" smtClean="0"/>
              <a:t>	</a:t>
            </a:r>
            <a:r>
              <a:rPr lang="en-US" sz="800" dirty="0" err="1" smtClean="0"/>
              <a:t>m_StartCD</a:t>
            </a:r>
            <a:r>
              <a:rPr lang="en-US" sz="800" dirty="0" smtClean="0"/>
              <a:t> </a:t>
            </a:r>
            <a:r>
              <a:rPr lang="en-US" sz="800" dirty="0"/>
              <a:t>= micros();</a:t>
            </a:r>
          </a:p>
          <a:p>
            <a:r>
              <a:rPr lang="en-US" sz="800" dirty="0" smtClean="0"/>
              <a:t>    while </a:t>
            </a:r>
            <a:r>
              <a:rPr lang="en-US" sz="800" dirty="0"/>
              <a:t>(</a:t>
            </a:r>
            <a:r>
              <a:rPr lang="en-US" sz="800" dirty="0" err="1"/>
              <a:t>HardwareSerial</a:t>
            </a:r>
            <a:r>
              <a:rPr lang="en-US" sz="800" dirty="0"/>
              <a:t>::available() &gt; 0) //empty that input </a:t>
            </a:r>
            <a:r>
              <a:rPr lang="en-US" sz="800" dirty="0" smtClean="0"/>
              <a:t>buffer  {</a:t>
            </a:r>
            <a:endParaRPr lang="en-US" sz="800" dirty="0"/>
          </a:p>
          <a:p>
            <a:r>
              <a:rPr lang="en-US" sz="800" dirty="0"/>
              <a:t>	</a:t>
            </a:r>
            <a:r>
              <a:rPr lang="en-US" sz="800" dirty="0" err="1"/>
              <a:t>int</a:t>
            </a:r>
            <a:r>
              <a:rPr lang="en-US" sz="800" dirty="0"/>
              <a:t> </a:t>
            </a:r>
            <a:r>
              <a:rPr lang="en-US" sz="800" dirty="0" err="1"/>
              <a:t>hlpInPtr</a:t>
            </a:r>
            <a:r>
              <a:rPr lang="en-US" sz="800" dirty="0"/>
              <a:t> = (</a:t>
            </a:r>
            <a:r>
              <a:rPr lang="en-US" sz="800" dirty="0" err="1"/>
              <a:t>rx_wrPos</a:t>
            </a:r>
            <a:r>
              <a:rPr lang="en-US" sz="800" dirty="0"/>
              <a:t> + 1) % </a:t>
            </a:r>
            <a:r>
              <a:rPr lang="en-US" sz="800" dirty="0" err="1"/>
              <a:t>rxBufferSize</a:t>
            </a:r>
            <a:r>
              <a:rPr lang="en-US" sz="800" dirty="0"/>
              <a:t>;</a:t>
            </a:r>
          </a:p>
          <a:p>
            <a:r>
              <a:rPr lang="en-US" sz="800" dirty="0"/>
              <a:t>	</a:t>
            </a:r>
            <a:r>
              <a:rPr lang="en-US" sz="800" dirty="0" err="1"/>
              <a:t>int</a:t>
            </a:r>
            <a:r>
              <a:rPr lang="en-US" sz="800" dirty="0"/>
              <a:t> </a:t>
            </a:r>
            <a:r>
              <a:rPr lang="en-US" sz="800" dirty="0" err="1"/>
              <a:t>hlpBuff</a:t>
            </a:r>
            <a:r>
              <a:rPr lang="en-US" sz="800" dirty="0"/>
              <a:t> = </a:t>
            </a:r>
            <a:r>
              <a:rPr lang="en-US" sz="800" dirty="0" err="1"/>
              <a:t>HardwareSerial</a:t>
            </a:r>
            <a:r>
              <a:rPr lang="en-US" sz="800" dirty="0"/>
              <a:t>::read();</a:t>
            </a:r>
          </a:p>
          <a:p>
            <a:r>
              <a:rPr lang="en-US" sz="800" dirty="0"/>
              <a:t>	if (</a:t>
            </a:r>
            <a:r>
              <a:rPr lang="en-US" sz="800" dirty="0" err="1"/>
              <a:t>ver_rdPos</a:t>
            </a:r>
            <a:r>
              <a:rPr lang="en-US" sz="800" dirty="0"/>
              <a:t> != </a:t>
            </a:r>
            <a:r>
              <a:rPr lang="en-US" sz="800" dirty="0" err="1"/>
              <a:t>ver_wrPos</a:t>
            </a:r>
            <a:r>
              <a:rPr lang="en-US" sz="800" dirty="0"/>
              <a:t>)</a:t>
            </a:r>
          </a:p>
          <a:p>
            <a:r>
              <a:rPr lang="en-US" sz="800" dirty="0"/>
              <a:t>	{</a:t>
            </a:r>
          </a:p>
          <a:p>
            <a:r>
              <a:rPr lang="en-US" sz="800" dirty="0"/>
              <a:t>		</a:t>
            </a:r>
            <a:r>
              <a:rPr lang="en-US" sz="800" dirty="0" err="1"/>
              <a:t>int</a:t>
            </a:r>
            <a:r>
              <a:rPr lang="en-US" sz="800" dirty="0"/>
              <a:t> </a:t>
            </a:r>
            <a:r>
              <a:rPr lang="en-US" sz="800" dirty="0" err="1"/>
              <a:t>hlpVerPos</a:t>
            </a:r>
            <a:r>
              <a:rPr lang="en-US" sz="800" dirty="0"/>
              <a:t> = (</a:t>
            </a:r>
            <a:r>
              <a:rPr lang="en-US" sz="800" dirty="0" err="1"/>
              <a:t>ver_rdPos</a:t>
            </a:r>
            <a:r>
              <a:rPr lang="en-US" sz="800" dirty="0"/>
              <a:t> + 1) % </a:t>
            </a:r>
            <a:r>
              <a:rPr lang="en-US" sz="800" dirty="0" err="1"/>
              <a:t>verBufferSize</a:t>
            </a:r>
            <a:r>
              <a:rPr lang="en-US" sz="800" dirty="0"/>
              <a:t>;</a:t>
            </a:r>
          </a:p>
          <a:p>
            <a:r>
              <a:rPr lang="en-US" sz="800" dirty="0"/>
              <a:t>		if (</a:t>
            </a:r>
            <a:r>
              <a:rPr lang="en-US" sz="800" dirty="0" err="1"/>
              <a:t>ver_buffer</a:t>
            </a:r>
            <a:r>
              <a:rPr lang="en-US" sz="800" dirty="0"/>
              <a:t>[</a:t>
            </a:r>
            <a:r>
              <a:rPr lang="en-US" sz="800" dirty="0" err="1"/>
              <a:t>hlpVerPos</a:t>
            </a:r>
            <a:r>
              <a:rPr lang="en-US" sz="800" dirty="0"/>
              <a:t>] != </a:t>
            </a:r>
            <a:r>
              <a:rPr lang="en-US" sz="800" dirty="0" err="1"/>
              <a:t>hlpBuff</a:t>
            </a:r>
            <a:r>
              <a:rPr lang="en-US" sz="800" dirty="0"/>
              <a:t>)</a:t>
            </a:r>
          </a:p>
          <a:p>
            <a:r>
              <a:rPr lang="en-US" sz="800" dirty="0"/>
              <a:t>		{</a:t>
            </a:r>
          </a:p>
          <a:p>
            <a:r>
              <a:rPr lang="en-US" sz="800" dirty="0"/>
              <a:t>			</a:t>
            </a:r>
            <a:r>
              <a:rPr lang="en-US" sz="800" dirty="0" err="1"/>
              <a:t>hlpBuff</a:t>
            </a:r>
            <a:r>
              <a:rPr lang="en-US" sz="800" dirty="0"/>
              <a:t> |= 0x0200;</a:t>
            </a:r>
          </a:p>
          <a:p>
            <a:r>
              <a:rPr lang="en-US" sz="800" dirty="0"/>
              <a:t>			</a:t>
            </a:r>
            <a:r>
              <a:rPr lang="en-US" sz="800" dirty="0" err="1"/>
              <a:t>HardwareSerial</a:t>
            </a:r>
            <a:r>
              <a:rPr lang="en-US" sz="800" dirty="0"/>
              <a:t>::flush</a:t>
            </a:r>
            <a:r>
              <a:rPr lang="en-US" sz="800" dirty="0" smtClean="0"/>
              <a:t>();</a:t>
            </a:r>
          </a:p>
          <a:p>
            <a:r>
              <a:rPr lang="en-US" sz="800" dirty="0"/>
              <a:t>	</a:t>
            </a:r>
            <a:r>
              <a:rPr lang="en-US" sz="800" dirty="0" smtClean="0"/>
              <a:t>		</a:t>
            </a:r>
            <a:r>
              <a:rPr lang="en-US" sz="800" dirty="0" err="1" smtClean="0"/>
              <a:t>sendBreakSequence</a:t>
            </a:r>
            <a:r>
              <a:rPr lang="en-US" sz="800" dirty="0" smtClean="0"/>
              <a:t>();</a:t>
            </a:r>
            <a:endParaRPr lang="en-US" sz="800" dirty="0"/>
          </a:p>
          <a:p>
            <a:r>
              <a:rPr lang="en-US" sz="800" dirty="0"/>
              <a:t>		}</a:t>
            </a:r>
          </a:p>
          <a:p>
            <a:r>
              <a:rPr lang="en-US" sz="800" dirty="0"/>
              <a:t>		</a:t>
            </a:r>
            <a:r>
              <a:rPr lang="en-US" sz="800" dirty="0" err="1"/>
              <a:t>ver_rdPos</a:t>
            </a:r>
            <a:r>
              <a:rPr lang="en-US" sz="800" dirty="0"/>
              <a:t> = </a:t>
            </a:r>
            <a:r>
              <a:rPr lang="en-US" sz="800" dirty="0" err="1"/>
              <a:t>hlpVerPos</a:t>
            </a:r>
            <a:r>
              <a:rPr lang="en-US" sz="800" dirty="0"/>
              <a:t>;</a:t>
            </a:r>
          </a:p>
          <a:p>
            <a:r>
              <a:rPr lang="en-US" sz="800" dirty="0"/>
              <a:t>		</a:t>
            </a:r>
            <a:r>
              <a:rPr lang="en-US" sz="800" dirty="0" err="1"/>
              <a:t>hlpBuff</a:t>
            </a:r>
            <a:r>
              <a:rPr lang="en-US" sz="800" dirty="0"/>
              <a:t> |= 0x0100;</a:t>
            </a:r>
          </a:p>
          <a:p>
            <a:r>
              <a:rPr lang="en-US" sz="800" dirty="0"/>
              <a:t>	}</a:t>
            </a:r>
          </a:p>
          <a:p>
            <a:r>
              <a:rPr lang="en-US" sz="800" dirty="0" smtClean="0"/>
              <a:t>        	</a:t>
            </a:r>
            <a:r>
              <a:rPr lang="en-US" sz="800" dirty="0" err="1" smtClean="0"/>
              <a:t>rx_buffer</a:t>
            </a:r>
            <a:r>
              <a:rPr lang="en-US" sz="800" dirty="0" smtClean="0"/>
              <a:t>[</a:t>
            </a:r>
            <a:r>
              <a:rPr lang="en-US" sz="800" dirty="0" err="1" smtClean="0"/>
              <a:t>hlpInPtr</a:t>
            </a:r>
            <a:r>
              <a:rPr lang="en-US" sz="800" dirty="0"/>
              <a:t>] = </a:t>
            </a:r>
            <a:r>
              <a:rPr lang="en-US" sz="800" dirty="0" err="1"/>
              <a:t>hlpBuff</a:t>
            </a:r>
            <a:r>
              <a:rPr lang="en-US" sz="800" dirty="0"/>
              <a:t>;</a:t>
            </a:r>
          </a:p>
          <a:p>
            <a:r>
              <a:rPr lang="en-US" sz="800" dirty="0" smtClean="0"/>
              <a:t>       	 </a:t>
            </a:r>
            <a:r>
              <a:rPr lang="en-US" sz="800" dirty="0" err="1"/>
              <a:t>rx_wrPos</a:t>
            </a:r>
            <a:r>
              <a:rPr lang="en-US" sz="800" dirty="0"/>
              <a:t> = </a:t>
            </a:r>
            <a:r>
              <a:rPr lang="en-US" sz="800" dirty="0" err="1"/>
              <a:t>hlpInPtr</a:t>
            </a:r>
            <a:r>
              <a:rPr lang="en-US" sz="800" dirty="0"/>
              <a:t>;</a:t>
            </a:r>
          </a:p>
          <a:p>
            <a:r>
              <a:rPr lang="en-US" sz="800" dirty="0" smtClean="0"/>
              <a:t>    }</a:t>
            </a:r>
            <a:endParaRPr lang="en-US" sz="800" dirty="0"/>
          </a:p>
          <a:p>
            <a:r>
              <a:rPr lang="en-US" sz="800" dirty="0" smtClean="0"/>
              <a:t>    if </a:t>
            </a:r>
            <a:r>
              <a:rPr lang="en-US" sz="800" dirty="0"/>
              <a:t>((</a:t>
            </a:r>
            <a:r>
              <a:rPr lang="en-US" sz="800" dirty="0" err="1"/>
              <a:t>tx_wrPos</a:t>
            </a:r>
            <a:r>
              <a:rPr lang="en-US" sz="800" dirty="0"/>
              <a:t> != </a:t>
            </a:r>
            <a:r>
              <a:rPr lang="en-US" sz="800" dirty="0" err="1"/>
              <a:t>tx_rdPos</a:t>
            </a:r>
            <a:r>
              <a:rPr lang="en-US" sz="800" dirty="0"/>
              <a:t>) &amp;&amp; (</a:t>
            </a:r>
            <a:r>
              <a:rPr lang="en-US" sz="800" dirty="0" err="1"/>
              <a:t>cdBackoff</a:t>
            </a:r>
            <a:r>
              <a:rPr lang="en-US" sz="800" dirty="0"/>
              <a:t>() == </a:t>
            </a:r>
            <a:r>
              <a:rPr lang="en-US" sz="800" dirty="0" err="1"/>
              <a:t>lnNetAvailable</a:t>
            </a:r>
            <a:r>
              <a:rPr lang="en-US" sz="800" dirty="0" smtClean="0"/>
              <a:t>)) {</a:t>
            </a:r>
            <a:endParaRPr lang="en-US" sz="800" dirty="0"/>
          </a:p>
          <a:p>
            <a:r>
              <a:rPr lang="en-US" sz="800" dirty="0" smtClean="0"/>
              <a:t>    </a:t>
            </a:r>
            <a:r>
              <a:rPr lang="en-US" sz="800" dirty="0"/>
              <a:t>	</a:t>
            </a:r>
            <a:r>
              <a:rPr lang="en-US" sz="800" dirty="0" err="1"/>
              <a:t>int</a:t>
            </a:r>
            <a:r>
              <a:rPr lang="en-US" sz="800" dirty="0"/>
              <a:t> </a:t>
            </a:r>
            <a:r>
              <a:rPr lang="en-US" sz="800" dirty="0" err="1"/>
              <a:t>hlpRdPtr</a:t>
            </a:r>
            <a:r>
              <a:rPr lang="en-US" sz="800" dirty="0"/>
              <a:t> = (</a:t>
            </a:r>
            <a:r>
              <a:rPr lang="en-US" sz="800" dirty="0" err="1"/>
              <a:t>tx_rdPos</a:t>
            </a:r>
            <a:r>
              <a:rPr lang="en-US" sz="800" dirty="0"/>
              <a:t> + 1) % </a:t>
            </a:r>
            <a:r>
              <a:rPr lang="en-US" sz="800" dirty="0" err="1"/>
              <a:t>txBufferSize</a:t>
            </a:r>
            <a:r>
              <a:rPr lang="en-US" sz="800" dirty="0"/>
              <a:t>;</a:t>
            </a:r>
          </a:p>
          <a:p>
            <a:r>
              <a:rPr lang="en-US" sz="800" dirty="0"/>
              <a:t>	</a:t>
            </a:r>
            <a:r>
              <a:rPr lang="en-US" sz="800" dirty="0" err="1"/>
              <a:t>int</a:t>
            </a:r>
            <a:r>
              <a:rPr lang="en-US" sz="800" dirty="0"/>
              <a:t> </a:t>
            </a:r>
            <a:r>
              <a:rPr lang="en-US" sz="800" dirty="0" err="1"/>
              <a:t>hlpVerPtr</a:t>
            </a:r>
            <a:r>
              <a:rPr lang="en-US" sz="800" dirty="0"/>
              <a:t> = (</a:t>
            </a:r>
            <a:r>
              <a:rPr lang="en-US" sz="800" dirty="0" err="1"/>
              <a:t>ver_wrPos</a:t>
            </a:r>
            <a:r>
              <a:rPr lang="en-US" sz="800" dirty="0"/>
              <a:t> + 1) % </a:t>
            </a:r>
            <a:r>
              <a:rPr lang="en-US" sz="800" dirty="0" err="1"/>
              <a:t>verBufferSize</a:t>
            </a:r>
            <a:r>
              <a:rPr lang="en-US" sz="800" dirty="0"/>
              <a:t>;</a:t>
            </a:r>
          </a:p>
          <a:p>
            <a:r>
              <a:rPr lang="en-US" sz="800" dirty="0" smtClean="0"/>
              <a:t>        	if </a:t>
            </a:r>
            <a:r>
              <a:rPr lang="en-US" sz="800" dirty="0"/>
              <a:t>(</a:t>
            </a:r>
            <a:r>
              <a:rPr lang="en-US" sz="800" dirty="0" err="1"/>
              <a:t>digitalRead</a:t>
            </a:r>
            <a:r>
              <a:rPr lang="en-US" sz="800" dirty="0"/>
              <a:t>(</a:t>
            </a:r>
            <a:r>
              <a:rPr lang="en-US" sz="800" dirty="0" err="1"/>
              <a:t>m_rxPin</a:t>
            </a:r>
            <a:r>
              <a:rPr lang="en-US" sz="800" dirty="0"/>
              <a:t>) != !</a:t>
            </a:r>
            <a:r>
              <a:rPr lang="en-US" sz="800" dirty="0" err="1"/>
              <a:t>m_invert</a:t>
            </a:r>
            <a:r>
              <a:rPr lang="en-US" sz="800" dirty="0"/>
              <a:t> ? LOW : HIGH) //last check before </a:t>
            </a:r>
            <a:r>
              <a:rPr lang="en-US" sz="800" dirty="0" smtClean="0"/>
              <a:t>sending     	{</a:t>
            </a:r>
            <a:endParaRPr lang="en-US" sz="800" dirty="0"/>
          </a:p>
          <a:p>
            <a:r>
              <a:rPr lang="en-US" sz="800" dirty="0"/>
              <a:t>	</a:t>
            </a:r>
            <a:r>
              <a:rPr lang="en-US" sz="800" dirty="0" smtClean="0"/>
              <a:t>	</a:t>
            </a:r>
            <a:r>
              <a:rPr lang="en-US" sz="800" dirty="0" err="1" smtClean="0"/>
              <a:t>HardwareSerial</a:t>
            </a:r>
            <a:r>
              <a:rPr lang="en-US" sz="800" dirty="0"/>
              <a:t>::write(</a:t>
            </a:r>
            <a:r>
              <a:rPr lang="en-US" sz="800" dirty="0" err="1"/>
              <a:t>tx_buffer</a:t>
            </a:r>
            <a:r>
              <a:rPr lang="en-US" sz="800" dirty="0"/>
              <a:t>[</a:t>
            </a:r>
            <a:r>
              <a:rPr lang="en-US" sz="800" dirty="0" err="1"/>
              <a:t>hlpRdPtr</a:t>
            </a:r>
            <a:r>
              <a:rPr lang="en-US" sz="800" dirty="0"/>
              <a:t>]); //send first byte</a:t>
            </a:r>
          </a:p>
          <a:p>
            <a:r>
              <a:rPr lang="en-US" sz="800" dirty="0"/>
              <a:t>		</a:t>
            </a:r>
            <a:r>
              <a:rPr lang="en-US" sz="800" dirty="0" err="1" smtClean="0"/>
              <a:t>ver_buffer</a:t>
            </a:r>
            <a:r>
              <a:rPr lang="en-US" sz="800" dirty="0" smtClean="0"/>
              <a:t>[</a:t>
            </a:r>
            <a:r>
              <a:rPr lang="en-US" sz="800" dirty="0" err="1" smtClean="0"/>
              <a:t>hlpVerPtr</a:t>
            </a:r>
            <a:r>
              <a:rPr lang="en-US" sz="800" dirty="0"/>
              <a:t>] = </a:t>
            </a:r>
            <a:r>
              <a:rPr lang="en-US" sz="800" dirty="0" err="1"/>
              <a:t>tx_buffer</a:t>
            </a:r>
            <a:r>
              <a:rPr lang="en-US" sz="800" dirty="0"/>
              <a:t>[</a:t>
            </a:r>
            <a:r>
              <a:rPr lang="en-US" sz="800" dirty="0" err="1"/>
              <a:t>hlpRdPtr</a:t>
            </a:r>
            <a:r>
              <a:rPr lang="en-US" sz="800" dirty="0"/>
              <a:t>];</a:t>
            </a:r>
          </a:p>
          <a:p>
            <a:r>
              <a:rPr lang="en-US" sz="800" dirty="0"/>
              <a:t>		</a:t>
            </a:r>
            <a:r>
              <a:rPr lang="en-US" sz="800" dirty="0" err="1" smtClean="0"/>
              <a:t>ver_wrPos</a:t>
            </a:r>
            <a:r>
              <a:rPr lang="en-US" sz="800" dirty="0" smtClean="0"/>
              <a:t> </a:t>
            </a:r>
            <a:r>
              <a:rPr lang="en-US" sz="800" dirty="0"/>
              <a:t>= </a:t>
            </a:r>
            <a:r>
              <a:rPr lang="en-US" sz="800" dirty="0" err="1"/>
              <a:t>hlpVerPtr</a:t>
            </a:r>
            <a:r>
              <a:rPr lang="en-US" sz="800" dirty="0"/>
              <a:t>;</a:t>
            </a:r>
          </a:p>
          <a:p>
            <a:r>
              <a:rPr lang="en-US" sz="800" dirty="0"/>
              <a:t>		</a:t>
            </a:r>
            <a:r>
              <a:rPr lang="en-US" sz="800" dirty="0" err="1" smtClean="0"/>
              <a:t>tx_rdPos</a:t>
            </a:r>
            <a:r>
              <a:rPr lang="en-US" sz="800" dirty="0" smtClean="0"/>
              <a:t> </a:t>
            </a:r>
            <a:r>
              <a:rPr lang="en-US" sz="800" dirty="0"/>
              <a:t>= </a:t>
            </a:r>
            <a:r>
              <a:rPr lang="en-US" sz="800" dirty="0" err="1"/>
              <a:t>hlpRdPtr</a:t>
            </a:r>
            <a:r>
              <a:rPr lang="en-US" sz="800" dirty="0"/>
              <a:t>;</a:t>
            </a:r>
          </a:p>
          <a:p>
            <a:r>
              <a:rPr lang="en-US" sz="800" dirty="0"/>
              <a:t>		</a:t>
            </a:r>
            <a:r>
              <a:rPr lang="en-US" sz="800" dirty="0" smtClean="0"/>
              <a:t>while </a:t>
            </a:r>
            <a:r>
              <a:rPr lang="en-US" sz="800" dirty="0"/>
              <a:t>(</a:t>
            </a:r>
            <a:r>
              <a:rPr lang="en-US" sz="800" dirty="0" err="1"/>
              <a:t>tx_wrPos</a:t>
            </a:r>
            <a:r>
              <a:rPr lang="en-US" sz="800" dirty="0"/>
              <a:t> != </a:t>
            </a:r>
            <a:r>
              <a:rPr lang="en-US" sz="800" dirty="0" err="1"/>
              <a:t>tx_rdPos</a:t>
            </a:r>
            <a:r>
              <a:rPr lang="en-US" sz="800" dirty="0"/>
              <a:t>) //now sending the rest back to </a:t>
            </a:r>
            <a:r>
              <a:rPr lang="en-US" sz="800" dirty="0" smtClean="0"/>
              <a:t>back </a:t>
            </a:r>
            <a:r>
              <a:rPr lang="en-US" sz="800" dirty="0"/>
              <a:t>	</a:t>
            </a:r>
            <a:r>
              <a:rPr lang="en-US" sz="800" dirty="0" smtClean="0"/>
              <a:t>{</a:t>
            </a:r>
            <a:endParaRPr lang="en-US" sz="800" dirty="0"/>
          </a:p>
          <a:p>
            <a:r>
              <a:rPr lang="en-US" sz="800" dirty="0"/>
              <a:t>			</a:t>
            </a:r>
            <a:r>
              <a:rPr lang="en-US" sz="800" dirty="0" err="1"/>
              <a:t>hlpRdPtr</a:t>
            </a:r>
            <a:r>
              <a:rPr lang="en-US" sz="800" dirty="0"/>
              <a:t> = (</a:t>
            </a:r>
            <a:r>
              <a:rPr lang="en-US" sz="800" dirty="0" err="1"/>
              <a:t>tx_rdPos</a:t>
            </a:r>
            <a:r>
              <a:rPr lang="en-US" sz="800" dirty="0"/>
              <a:t> + 1) % </a:t>
            </a:r>
            <a:r>
              <a:rPr lang="en-US" sz="800" dirty="0" err="1"/>
              <a:t>txBufferSize</a:t>
            </a:r>
            <a:r>
              <a:rPr lang="en-US" sz="800" dirty="0"/>
              <a:t>;</a:t>
            </a:r>
          </a:p>
          <a:p>
            <a:r>
              <a:rPr lang="en-US" sz="800" dirty="0"/>
              <a:t>			</a:t>
            </a:r>
            <a:r>
              <a:rPr lang="en-US" sz="800" dirty="0" err="1"/>
              <a:t>hlpVerPtr</a:t>
            </a:r>
            <a:r>
              <a:rPr lang="en-US" sz="800" dirty="0"/>
              <a:t> = (</a:t>
            </a:r>
            <a:r>
              <a:rPr lang="en-US" sz="800" dirty="0" err="1"/>
              <a:t>ver_wrPos</a:t>
            </a:r>
            <a:r>
              <a:rPr lang="en-US" sz="800" dirty="0"/>
              <a:t> + 1) % </a:t>
            </a:r>
            <a:r>
              <a:rPr lang="en-US" sz="800" dirty="0" err="1"/>
              <a:t>verBufferSize</a:t>
            </a:r>
            <a:r>
              <a:rPr lang="en-US" sz="800" dirty="0"/>
              <a:t>;</a:t>
            </a:r>
          </a:p>
          <a:p>
            <a:r>
              <a:rPr lang="en-US" sz="800" dirty="0"/>
              <a:t>			</a:t>
            </a:r>
            <a:r>
              <a:rPr lang="en-US" sz="800" dirty="0" err="1"/>
              <a:t>HardwareSerial</a:t>
            </a:r>
            <a:r>
              <a:rPr lang="en-US" sz="800" dirty="0"/>
              <a:t>::write(</a:t>
            </a:r>
            <a:r>
              <a:rPr lang="en-US" sz="800" dirty="0" err="1"/>
              <a:t>tx_buffer</a:t>
            </a:r>
            <a:r>
              <a:rPr lang="en-US" sz="800" dirty="0"/>
              <a:t>[</a:t>
            </a:r>
            <a:r>
              <a:rPr lang="en-US" sz="800" dirty="0" err="1"/>
              <a:t>hlpRdPtr</a:t>
            </a:r>
            <a:r>
              <a:rPr lang="en-US" sz="800" dirty="0"/>
              <a:t>]); //send next byte</a:t>
            </a:r>
          </a:p>
          <a:p>
            <a:r>
              <a:rPr lang="en-US" sz="800" dirty="0"/>
              <a:t>			</a:t>
            </a:r>
            <a:r>
              <a:rPr lang="en-US" sz="800" dirty="0" err="1"/>
              <a:t>ver_buffer</a:t>
            </a:r>
            <a:r>
              <a:rPr lang="en-US" sz="800" dirty="0"/>
              <a:t>[</a:t>
            </a:r>
            <a:r>
              <a:rPr lang="en-US" sz="800" dirty="0" err="1"/>
              <a:t>hlpVerPtr</a:t>
            </a:r>
            <a:r>
              <a:rPr lang="en-US" sz="800" dirty="0"/>
              <a:t>] = </a:t>
            </a:r>
            <a:r>
              <a:rPr lang="en-US" sz="800" dirty="0" err="1"/>
              <a:t>tx_buffer</a:t>
            </a:r>
            <a:r>
              <a:rPr lang="en-US" sz="800" dirty="0"/>
              <a:t>[</a:t>
            </a:r>
            <a:r>
              <a:rPr lang="en-US" sz="800" dirty="0" err="1"/>
              <a:t>hlpRdPtr</a:t>
            </a:r>
            <a:r>
              <a:rPr lang="en-US" sz="800" dirty="0"/>
              <a:t>];</a:t>
            </a:r>
          </a:p>
          <a:p>
            <a:r>
              <a:rPr lang="en-US" sz="800" dirty="0"/>
              <a:t>			</a:t>
            </a:r>
            <a:r>
              <a:rPr lang="en-US" sz="800" dirty="0" err="1"/>
              <a:t>ver_wrPos</a:t>
            </a:r>
            <a:r>
              <a:rPr lang="en-US" sz="800" dirty="0"/>
              <a:t> = </a:t>
            </a:r>
            <a:r>
              <a:rPr lang="en-US" sz="800" dirty="0" err="1"/>
              <a:t>hlpVerPtr</a:t>
            </a:r>
            <a:r>
              <a:rPr lang="en-US" sz="800" dirty="0"/>
              <a:t>;</a:t>
            </a:r>
          </a:p>
          <a:p>
            <a:r>
              <a:rPr lang="en-US" sz="800" dirty="0"/>
              <a:t>			</a:t>
            </a:r>
            <a:r>
              <a:rPr lang="en-US" sz="800" dirty="0" err="1"/>
              <a:t>tx_rdPos</a:t>
            </a:r>
            <a:r>
              <a:rPr lang="en-US" sz="800" dirty="0"/>
              <a:t> = </a:t>
            </a:r>
            <a:r>
              <a:rPr lang="en-US" sz="800" dirty="0" err="1"/>
              <a:t>hlpRdPtr</a:t>
            </a:r>
            <a:r>
              <a:rPr lang="en-US" sz="800" dirty="0"/>
              <a:t>;</a:t>
            </a:r>
          </a:p>
          <a:p>
            <a:r>
              <a:rPr lang="en-US" sz="800" dirty="0"/>
              <a:t>		</a:t>
            </a:r>
            <a:r>
              <a:rPr lang="en-US" sz="800" dirty="0" smtClean="0"/>
              <a:t>}</a:t>
            </a:r>
            <a:endParaRPr lang="en-US" sz="800" dirty="0"/>
          </a:p>
          <a:p>
            <a:r>
              <a:rPr lang="en-US" sz="800" dirty="0"/>
              <a:t>	}</a:t>
            </a:r>
          </a:p>
          <a:p>
            <a:r>
              <a:rPr lang="en-US" sz="800" dirty="0" smtClean="0"/>
              <a:t>    }</a:t>
            </a:r>
            <a:endParaRPr lang="en-US" sz="800" dirty="0"/>
          </a:p>
          <a:p>
            <a:r>
              <a:rPr lang="en-US" sz="800" dirty="0"/>
              <a:t>}</a:t>
            </a:r>
          </a:p>
          <a:p>
            <a:endParaRPr lang="en-US" sz="800" dirty="0"/>
          </a:p>
        </p:txBody>
      </p:sp>
      <p:sp>
        <p:nvSpPr>
          <p:cNvPr id="5" name="TextBox 4"/>
          <p:cNvSpPr txBox="1"/>
          <p:nvPr/>
        </p:nvSpPr>
        <p:spPr>
          <a:xfrm>
            <a:off x="5749660" y="209550"/>
            <a:ext cx="3241940" cy="3416320"/>
          </a:xfrm>
          <a:prstGeom prst="rect">
            <a:avLst/>
          </a:prstGeom>
          <a:noFill/>
          <a:ln>
            <a:noFill/>
          </a:ln>
        </p:spPr>
        <p:txBody>
          <a:bodyPr wrap="square" rtlCol="0">
            <a:spAutoFit/>
          </a:bodyPr>
          <a:lstStyle/>
          <a:p>
            <a:r>
              <a:rPr lang="en-US" sz="1000" b="1" dirty="0" err="1" smtClean="0"/>
              <a:t>LocoNet</a:t>
            </a:r>
            <a:r>
              <a:rPr lang="en-US" sz="1000" b="1" dirty="0" smtClean="0"/>
              <a:t> Access and Control Task</a:t>
            </a:r>
          </a:p>
          <a:p>
            <a:r>
              <a:rPr lang="en-US" sz="800" dirty="0" smtClean="0"/>
              <a:t>First, check if </a:t>
            </a:r>
            <a:r>
              <a:rPr lang="en-US" sz="800" dirty="0" err="1" smtClean="0"/>
              <a:t>LocoNet</a:t>
            </a:r>
            <a:r>
              <a:rPr lang="en-US" sz="800" dirty="0" smtClean="0"/>
              <a:t> is busy, if so reset the CD </a:t>
            </a:r>
            <a:r>
              <a:rPr lang="en-US" sz="800" dirty="0" err="1" smtClean="0"/>
              <a:t>Backoff</a:t>
            </a:r>
            <a:r>
              <a:rPr lang="en-US" sz="800" dirty="0" smtClean="0"/>
              <a:t> timer</a:t>
            </a:r>
          </a:p>
          <a:p>
            <a:endParaRPr lang="en-US" sz="800" dirty="0"/>
          </a:p>
          <a:p>
            <a:r>
              <a:rPr lang="en-US" sz="800" dirty="0" smtClean="0"/>
              <a:t>Check if anything is in the receive buffer. If so, read and process it</a:t>
            </a:r>
          </a:p>
          <a:p>
            <a:endParaRPr lang="en-US" sz="800" dirty="0" smtClean="0"/>
          </a:p>
          <a:p>
            <a:endParaRPr lang="en-US" sz="800" dirty="0"/>
          </a:p>
          <a:p>
            <a:r>
              <a:rPr lang="en-US" sz="800" dirty="0" smtClean="0"/>
              <a:t>If something is in the verification buffer, the incoming data is an echo. In this case, check for collision and set the collision flag 0x0200 if collision is detected. Also, flush the hardware buffers and set the transmit line low for 15 bit times as set forward in </a:t>
            </a:r>
            <a:r>
              <a:rPr lang="en-US" sz="800" dirty="0" err="1" smtClean="0"/>
              <a:t>LocoNet</a:t>
            </a:r>
            <a:r>
              <a:rPr lang="en-US" sz="800" dirty="0" smtClean="0"/>
              <a:t> PE standard.</a:t>
            </a:r>
          </a:p>
          <a:p>
            <a:r>
              <a:rPr lang="en-US" sz="800" dirty="0" smtClean="0"/>
              <a:t>If data is an echo, also set the Echo flag 0x0100 for the application to know.</a:t>
            </a:r>
          </a:p>
          <a:p>
            <a:endParaRPr lang="en-US" sz="800" dirty="0"/>
          </a:p>
          <a:p>
            <a:endParaRPr lang="en-US" sz="800" dirty="0" smtClean="0"/>
          </a:p>
          <a:p>
            <a:endParaRPr lang="en-US" sz="800" dirty="0"/>
          </a:p>
          <a:p>
            <a:endParaRPr lang="en-US" sz="800" dirty="0" smtClean="0"/>
          </a:p>
          <a:p>
            <a:endParaRPr lang="en-US" sz="800" dirty="0"/>
          </a:p>
          <a:p>
            <a:endParaRPr lang="en-US" sz="800" dirty="0" smtClean="0"/>
          </a:p>
          <a:p>
            <a:endParaRPr lang="en-US" sz="800" dirty="0"/>
          </a:p>
          <a:p>
            <a:r>
              <a:rPr lang="en-US" sz="800" dirty="0" smtClean="0"/>
              <a:t>Place received bytes in buffer for application to pick up</a:t>
            </a:r>
          </a:p>
          <a:p>
            <a:endParaRPr lang="en-US" sz="800" dirty="0"/>
          </a:p>
          <a:p>
            <a:endParaRPr lang="en-US" sz="800" dirty="0" smtClean="0"/>
          </a:p>
          <a:p>
            <a:r>
              <a:rPr lang="en-US" sz="800" dirty="0" smtClean="0"/>
              <a:t>Check if anything needs to be sent out and </a:t>
            </a:r>
            <a:r>
              <a:rPr lang="en-US" sz="800" dirty="0" err="1" smtClean="0"/>
              <a:t>LocoNet</a:t>
            </a:r>
            <a:r>
              <a:rPr lang="en-US" sz="800" dirty="0" smtClean="0"/>
              <a:t> is available</a:t>
            </a:r>
          </a:p>
          <a:p>
            <a:endParaRPr lang="en-US" sz="800" dirty="0"/>
          </a:p>
          <a:p>
            <a:endParaRPr lang="en-US" sz="800" dirty="0" smtClean="0"/>
          </a:p>
          <a:p>
            <a:r>
              <a:rPr lang="en-US" sz="800" dirty="0" smtClean="0"/>
              <a:t>If so, place data in Serial hardware buffer and copy in verification FIFO. Then place the remaining bytes of the message in the buffer as well.</a:t>
            </a:r>
            <a:endParaRPr lang="en-US" sz="800" dirty="0"/>
          </a:p>
        </p:txBody>
      </p:sp>
      <p:cxnSp>
        <p:nvCxnSpPr>
          <p:cNvPr id="7" name="Straight Arrow Connector 6"/>
          <p:cNvCxnSpPr/>
          <p:nvPr/>
        </p:nvCxnSpPr>
        <p:spPr>
          <a:xfrm flipH="1">
            <a:off x="2971800" y="438150"/>
            <a:ext cx="27778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581400" y="666750"/>
            <a:ext cx="216826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895600" y="1047750"/>
            <a:ext cx="285406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743200" y="2571750"/>
            <a:ext cx="3048000" cy="1168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3352800" y="2876550"/>
            <a:ext cx="239686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029200" y="333375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257800" y="3562350"/>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37289"/>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590550"/>
            <a:ext cx="5715000" cy="2209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3400" y="57150"/>
            <a:ext cx="8001000" cy="5262979"/>
          </a:xfrm>
          <a:prstGeom prst="rect">
            <a:avLst/>
          </a:prstGeom>
          <a:noFill/>
        </p:spPr>
        <p:txBody>
          <a:bodyPr wrap="square" rtlCol="0">
            <a:spAutoFit/>
          </a:bodyPr>
          <a:lstStyle/>
          <a:p>
            <a:r>
              <a:rPr lang="en-US" sz="800" dirty="0"/>
              <a:t>void </a:t>
            </a:r>
            <a:r>
              <a:rPr lang="en-US" sz="800" dirty="0" err="1"/>
              <a:t>LocoNetESPSerial</a:t>
            </a:r>
            <a:r>
              <a:rPr lang="en-US" sz="800" dirty="0"/>
              <a:t>::</a:t>
            </a:r>
            <a:r>
              <a:rPr lang="en-US" sz="800" dirty="0" err="1"/>
              <a:t>processLoop</a:t>
            </a:r>
            <a:r>
              <a:rPr lang="en-US" sz="800" dirty="0" smtClean="0"/>
              <a:t>() //repeat calling this for ever from the main loop() or a separate task</a:t>
            </a:r>
            <a:endParaRPr lang="en-US" sz="800" dirty="0"/>
          </a:p>
          <a:p>
            <a:r>
              <a:rPr lang="en-US" sz="800" dirty="0"/>
              <a:t>{</a:t>
            </a:r>
          </a:p>
          <a:p>
            <a:r>
              <a:rPr lang="en-US" sz="800" dirty="0"/>
              <a:t>    if (</a:t>
            </a:r>
            <a:r>
              <a:rPr lang="en-US" sz="800" dirty="0" err="1"/>
              <a:t>digitalRead</a:t>
            </a:r>
            <a:r>
              <a:rPr lang="en-US" sz="800" dirty="0"/>
              <a:t>(</a:t>
            </a:r>
            <a:r>
              <a:rPr lang="en-US" sz="800" dirty="0" err="1"/>
              <a:t>m_rxPin</a:t>
            </a:r>
            <a:r>
              <a:rPr lang="en-US" sz="800" dirty="0"/>
              <a:t>) == !</a:t>
            </a:r>
            <a:r>
              <a:rPr lang="en-US" sz="800" dirty="0" err="1"/>
              <a:t>m_invert</a:t>
            </a:r>
            <a:r>
              <a:rPr lang="en-US" sz="800" dirty="0"/>
              <a:t> ? LOW : HIGH)</a:t>
            </a:r>
          </a:p>
          <a:p>
            <a:r>
              <a:rPr lang="en-US" sz="800" dirty="0"/>
              <a:t>    </a:t>
            </a:r>
            <a:r>
              <a:rPr lang="en-US" sz="800" dirty="0" smtClean="0"/>
              <a:t>	</a:t>
            </a:r>
            <a:r>
              <a:rPr lang="en-US" sz="800" dirty="0" err="1" smtClean="0"/>
              <a:t>m_StartCD</a:t>
            </a:r>
            <a:r>
              <a:rPr lang="en-US" sz="800" dirty="0" smtClean="0"/>
              <a:t> </a:t>
            </a:r>
            <a:r>
              <a:rPr lang="en-US" sz="800" dirty="0"/>
              <a:t>= micros();</a:t>
            </a:r>
          </a:p>
          <a:p>
            <a:r>
              <a:rPr lang="en-US" sz="800" dirty="0" smtClean="0"/>
              <a:t>    while </a:t>
            </a:r>
            <a:r>
              <a:rPr lang="en-US" sz="800" dirty="0"/>
              <a:t>(</a:t>
            </a:r>
            <a:r>
              <a:rPr lang="en-US" sz="800" dirty="0" err="1"/>
              <a:t>HardwareSerial</a:t>
            </a:r>
            <a:r>
              <a:rPr lang="en-US" sz="800" dirty="0"/>
              <a:t>::available() &gt; 0) //empty that input </a:t>
            </a:r>
            <a:r>
              <a:rPr lang="en-US" sz="800" dirty="0" smtClean="0"/>
              <a:t>buffer  {</a:t>
            </a:r>
            <a:endParaRPr lang="en-US" sz="800" dirty="0"/>
          </a:p>
          <a:p>
            <a:r>
              <a:rPr lang="en-US" sz="800" dirty="0"/>
              <a:t>	</a:t>
            </a:r>
            <a:r>
              <a:rPr lang="en-US" sz="800" dirty="0" err="1"/>
              <a:t>int</a:t>
            </a:r>
            <a:r>
              <a:rPr lang="en-US" sz="800" dirty="0"/>
              <a:t> </a:t>
            </a:r>
            <a:r>
              <a:rPr lang="en-US" sz="800" dirty="0" err="1"/>
              <a:t>hlpInPtr</a:t>
            </a:r>
            <a:r>
              <a:rPr lang="en-US" sz="800" dirty="0"/>
              <a:t> = (</a:t>
            </a:r>
            <a:r>
              <a:rPr lang="en-US" sz="800" dirty="0" err="1"/>
              <a:t>rx_wrPos</a:t>
            </a:r>
            <a:r>
              <a:rPr lang="en-US" sz="800" dirty="0"/>
              <a:t> + 1) % </a:t>
            </a:r>
            <a:r>
              <a:rPr lang="en-US" sz="800" dirty="0" err="1"/>
              <a:t>rxBufferSize</a:t>
            </a:r>
            <a:r>
              <a:rPr lang="en-US" sz="800" dirty="0"/>
              <a:t>;</a:t>
            </a:r>
          </a:p>
          <a:p>
            <a:r>
              <a:rPr lang="en-US" sz="800" dirty="0"/>
              <a:t>	</a:t>
            </a:r>
            <a:r>
              <a:rPr lang="en-US" sz="800" dirty="0" err="1"/>
              <a:t>int</a:t>
            </a:r>
            <a:r>
              <a:rPr lang="en-US" sz="800" dirty="0"/>
              <a:t> </a:t>
            </a:r>
            <a:r>
              <a:rPr lang="en-US" sz="800" dirty="0" err="1"/>
              <a:t>hlpBuff</a:t>
            </a:r>
            <a:r>
              <a:rPr lang="en-US" sz="800" dirty="0"/>
              <a:t> = </a:t>
            </a:r>
            <a:r>
              <a:rPr lang="en-US" sz="800" dirty="0" err="1"/>
              <a:t>HardwareSerial</a:t>
            </a:r>
            <a:r>
              <a:rPr lang="en-US" sz="800" dirty="0"/>
              <a:t>::read();</a:t>
            </a:r>
          </a:p>
          <a:p>
            <a:r>
              <a:rPr lang="en-US" sz="800" dirty="0"/>
              <a:t>	if (</a:t>
            </a:r>
            <a:r>
              <a:rPr lang="en-US" sz="800" dirty="0" err="1"/>
              <a:t>ver_rdPos</a:t>
            </a:r>
            <a:r>
              <a:rPr lang="en-US" sz="800" dirty="0"/>
              <a:t> != </a:t>
            </a:r>
            <a:r>
              <a:rPr lang="en-US" sz="800" dirty="0" err="1"/>
              <a:t>ver_wrPos</a:t>
            </a:r>
            <a:r>
              <a:rPr lang="en-US" sz="800" dirty="0"/>
              <a:t>)</a:t>
            </a:r>
          </a:p>
          <a:p>
            <a:r>
              <a:rPr lang="en-US" sz="800" dirty="0"/>
              <a:t>	{</a:t>
            </a:r>
          </a:p>
          <a:p>
            <a:r>
              <a:rPr lang="en-US" sz="800" dirty="0"/>
              <a:t>		</a:t>
            </a:r>
            <a:r>
              <a:rPr lang="en-US" sz="800" dirty="0" err="1"/>
              <a:t>int</a:t>
            </a:r>
            <a:r>
              <a:rPr lang="en-US" sz="800" dirty="0"/>
              <a:t> </a:t>
            </a:r>
            <a:r>
              <a:rPr lang="en-US" sz="800" dirty="0" err="1"/>
              <a:t>hlpVerPos</a:t>
            </a:r>
            <a:r>
              <a:rPr lang="en-US" sz="800" dirty="0"/>
              <a:t> = (</a:t>
            </a:r>
            <a:r>
              <a:rPr lang="en-US" sz="800" dirty="0" err="1"/>
              <a:t>ver_rdPos</a:t>
            </a:r>
            <a:r>
              <a:rPr lang="en-US" sz="800" dirty="0"/>
              <a:t> + 1) % </a:t>
            </a:r>
            <a:r>
              <a:rPr lang="en-US" sz="800" dirty="0" err="1"/>
              <a:t>verBufferSize</a:t>
            </a:r>
            <a:r>
              <a:rPr lang="en-US" sz="800" dirty="0"/>
              <a:t>;</a:t>
            </a:r>
          </a:p>
          <a:p>
            <a:r>
              <a:rPr lang="en-US" sz="800" dirty="0"/>
              <a:t>		if (</a:t>
            </a:r>
            <a:r>
              <a:rPr lang="en-US" sz="800" dirty="0" err="1"/>
              <a:t>ver_buffer</a:t>
            </a:r>
            <a:r>
              <a:rPr lang="en-US" sz="800" dirty="0"/>
              <a:t>[</a:t>
            </a:r>
            <a:r>
              <a:rPr lang="en-US" sz="800" dirty="0" err="1"/>
              <a:t>hlpVerPos</a:t>
            </a:r>
            <a:r>
              <a:rPr lang="en-US" sz="800" dirty="0"/>
              <a:t>] != </a:t>
            </a:r>
            <a:r>
              <a:rPr lang="en-US" sz="800" dirty="0" err="1"/>
              <a:t>hlpBuff</a:t>
            </a:r>
            <a:r>
              <a:rPr lang="en-US" sz="800" dirty="0"/>
              <a:t>)</a:t>
            </a:r>
          </a:p>
          <a:p>
            <a:r>
              <a:rPr lang="en-US" sz="800" dirty="0"/>
              <a:t>		{</a:t>
            </a:r>
          </a:p>
          <a:p>
            <a:r>
              <a:rPr lang="en-US" sz="800" dirty="0"/>
              <a:t>			</a:t>
            </a:r>
            <a:r>
              <a:rPr lang="en-US" sz="800" dirty="0" err="1"/>
              <a:t>hlpBuff</a:t>
            </a:r>
            <a:r>
              <a:rPr lang="en-US" sz="800" dirty="0"/>
              <a:t> |= 0x0200;</a:t>
            </a:r>
          </a:p>
          <a:p>
            <a:r>
              <a:rPr lang="en-US" sz="800" dirty="0"/>
              <a:t>			</a:t>
            </a:r>
            <a:r>
              <a:rPr lang="en-US" sz="800" dirty="0" err="1"/>
              <a:t>HardwareSerial</a:t>
            </a:r>
            <a:r>
              <a:rPr lang="en-US" sz="800" dirty="0"/>
              <a:t>::flush</a:t>
            </a:r>
            <a:r>
              <a:rPr lang="en-US" sz="800" dirty="0" smtClean="0"/>
              <a:t>();</a:t>
            </a:r>
          </a:p>
          <a:p>
            <a:r>
              <a:rPr lang="en-US" sz="800" dirty="0"/>
              <a:t>	</a:t>
            </a:r>
            <a:r>
              <a:rPr lang="en-US" sz="800" dirty="0" smtClean="0"/>
              <a:t>		</a:t>
            </a:r>
            <a:r>
              <a:rPr lang="en-US" sz="800" dirty="0" err="1" smtClean="0"/>
              <a:t>sendBreakSequence</a:t>
            </a:r>
            <a:r>
              <a:rPr lang="en-US" sz="800" dirty="0" smtClean="0"/>
              <a:t>();</a:t>
            </a:r>
            <a:endParaRPr lang="en-US" sz="800" dirty="0"/>
          </a:p>
          <a:p>
            <a:r>
              <a:rPr lang="en-US" sz="800" dirty="0"/>
              <a:t>		}</a:t>
            </a:r>
          </a:p>
          <a:p>
            <a:r>
              <a:rPr lang="en-US" sz="800" dirty="0"/>
              <a:t>		</a:t>
            </a:r>
            <a:r>
              <a:rPr lang="en-US" sz="800" dirty="0" err="1"/>
              <a:t>ver_rdPos</a:t>
            </a:r>
            <a:r>
              <a:rPr lang="en-US" sz="800" dirty="0"/>
              <a:t> = </a:t>
            </a:r>
            <a:r>
              <a:rPr lang="en-US" sz="800" dirty="0" err="1"/>
              <a:t>hlpVerPos</a:t>
            </a:r>
            <a:r>
              <a:rPr lang="en-US" sz="800" dirty="0"/>
              <a:t>;</a:t>
            </a:r>
          </a:p>
          <a:p>
            <a:r>
              <a:rPr lang="en-US" sz="800" dirty="0"/>
              <a:t>		</a:t>
            </a:r>
            <a:r>
              <a:rPr lang="en-US" sz="800" dirty="0" err="1"/>
              <a:t>hlpBuff</a:t>
            </a:r>
            <a:r>
              <a:rPr lang="en-US" sz="800" dirty="0"/>
              <a:t> |= 0x0100;</a:t>
            </a:r>
          </a:p>
          <a:p>
            <a:r>
              <a:rPr lang="en-US" sz="800" dirty="0"/>
              <a:t>	}</a:t>
            </a:r>
          </a:p>
          <a:p>
            <a:r>
              <a:rPr lang="en-US" sz="800" dirty="0" smtClean="0"/>
              <a:t>        	</a:t>
            </a:r>
            <a:r>
              <a:rPr lang="en-US" sz="800" dirty="0" err="1" smtClean="0"/>
              <a:t>rx_buffer</a:t>
            </a:r>
            <a:r>
              <a:rPr lang="en-US" sz="800" dirty="0" smtClean="0"/>
              <a:t>[</a:t>
            </a:r>
            <a:r>
              <a:rPr lang="en-US" sz="800" dirty="0" err="1" smtClean="0"/>
              <a:t>hlpInPtr</a:t>
            </a:r>
            <a:r>
              <a:rPr lang="en-US" sz="800" dirty="0"/>
              <a:t>] = </a:t>
            </a:r>
            <a:r>
              <a:rPr lang="en-US" sz="800" dirty="0" err="1"/>
              <a:t>hlpBuff</a:t>
            </a:r>
            <a:r>
              <a:rPr lang="en-US" sz="800" dirty="0"/>
              <a:t>;</a:t>
            </a:r>
          </a:p>
          <a:p>
            <a:r>
              <a:rPr lang="en-US" sz="800" dirty="0" smtClean="0"/>
              <a:t>       	 </a:t>
            </a:r>
            <a:r>
              <a:rPr lang="en-US" sz="800" dirty="0" err="1"/>
              <a:t>rx_wrPos</a:t>
            </a:r>
            <a:r>
              <a:rPr lang="en-US" sz="800" dirty="0"/>
              <a:t> = </a:t>
            </a:r>
            <a:r>
              <a:rPr lang="en-US" sz="800" dirty="0" err="1"/>
              <a:t>hlpInPtr</a:t>
            </a:r>
            <a:r>
              <a:rPr lang="en-US" sz="800" dirty="0"/>
              <a:t>;</a:t>
            </a:r>
          </a:p>
          <a:p>
            <a:r>
              <a:rPr lang="en-US" sz="800" dirty="0" smtClean="0"/>
              <a:t>    }</a:t>
            </a:r>
            <a:endParaRPr lang="en-US" sz="800" dirty="0"/>
          </a:p>
          <a:p>
            <a:r>
              <a:rPr lang="en-US" sz="800" dirty="0" smtClean="0"/>
              <a:t>    if </a:t>
            </a:r>
            <a:r>
              <a:rPr lang="en-US" sz="800" dirty="0"/>
              <a:t>((</a:t>
            </a:r>
            <a:r>
              <a:rPr lang="en-US" sz="800" dirty="0" err="1"/>
              <a:t>tx_wrPos</a:t>
            </a:r>
            <a:r>
              <a:rPr lang="en-US" sz="800" dirty="0"/>
              <a:t> != </a:t>
            </a:r>
            <a:r>
              <a:rPr lang="en-US" sz="800" dirty="0" err="1"/>
              <a:t>tx_rdPos</a:t>
            </a:r>
            <a:r>
              <a:rPr lang="en-US" sz="800" dirty="0"/>
              <a:t>) &amp;&amp; (</a:t>
            </a:r>
            <a:r>
              <a:rPr lang="en-US" sz="800" dirty="0" err="1"/>
              <a:t>cdBackoff</a:t>
            </a:r>
            <a:r>
              <a:rPr lang="en-US" sz="800" dirty="0"/>
              <a:t>() == </a:t>
            </a:r>
            <a:r>
              <a:rPr lang="en-US" sz="800" dirty="0" err="1"/>
              <a:t>lnNetAvailable</a:t>
            </a:r>
            <a:r>
              <a:rPr lang="en-US" sz="800" dirty="0" smtClean="0"/>
              <a:t>)) {</a:t>
            </a:r>
            <a:endParaRPr lang="en-US" sz="800" dirty="0"/>
          </a:p>
          <a:p>
            <a:r>
              <a:rPr lang="en-US" sz="800" dirty="0" smtClean="0"/>
              <a:t>    </a:t>
            </a:r>
            <a:r>
              <a:rPr lang="en-US" sz="800" dirty="0"/>
              <a:t>	</a:t>
            </a:r>
            <a:r>
              <a:rPr lang="en-US" sz="800" dirty="0" err="1"/>
              <a:t>int</a:t>
            </a:r>
            <a:r>
              <a:rPr lang="en-US" sz="800" dirty="0"/>
              <a:t> </a:t>
            </a:r>
            <a:r>
              <a:rPr lang="en-US" sz="800" dirty="0" err="1"/>
              <a:t>hlpRdPtr</a:t>
            </a:r>
            <a:r>
              <a:rPr lang="en-US" sz="800" dirty="0"/>
              <a:t> = (</a:t>
            </a:r>
            <a:r>
              <a:rPr lang="en-US" sz="800" dirty="0" err="1"/>
              <a:t>tx_rdPos</a:t>
            </a:r>
            <a:r>
              <a:rPr lang="en-US" sz="800" dirty="0"/>
              <a:t> + 1) % </a:t>
            </a:r>
            <a:r>
              <a:rPr lang="en-US" sz="800" dirty="0" err="1"/>
              <a:t>txBufferSize</a:t>
            </a:r>
            <a:r>
              <a:rPr lang="en-US" sz="800" dirty="0"/>
              <a:t>;</a:t>
            </a:r>
          </a:p>
          <a:p>
            <a:r>
              <a:rPr lang="en-US" sz="800" dirty="0"/>
              <a:t>	</a:t>
            </a:r>
            <a:r>
              <a:rPr lang="en-US" sz="800" dirty="0" err="1"/>
              <a:t>int</a:t>
            </a:r>
            <a:r>
              <a:rPr lang="en-US" sz="800" dirty="0"/>
              <a:t> </a:t>
            </a:r>
            <a:r>
              <a:rPr lang="en-US" sz="800" dirty="0" err="1"/>
              <a:t>hlpVerPtr</a:t>
            </a:r>
            <a:r>
              <a:rPr lang="en-US" sz="800" dirty="0"/>
              <a:t> = (</a:t>
            </a:r>
            <a:r>
              <a:rPr lang="en-US" sz="800" dirty="0" err="1"/>
              <a:t>ver_wrPos</a:t>
            </a:r>
            <a:r>
              <a:rPr lang="en-US" sz="800" dirty="0"/>
              <a:t> + 1) % </a:t>
            </a:r>
            <a:r>
              <a:rPr lang="en-US" sz="800" dirty="0" err="1"/>
              <a:t>verBufferSize</a:t>
            </a:r>
            <a:r>
              <a:rPr lang="en-US" sz="800" dirty="0"/>
              <a:t>;</a:t>
            </a:r>
          </a:p>
          <a:p>
            <a:r>
              <a:rPr lang="en-US" sz="800" dirty="0" smtClean="0"/>
              <a:t>        	if </a:t>
            </a:r>
            <a:r>
              <a:rPr lang="en-US" sz="800" dirty="0"/>
              <a:t>(</a:t>
            </a:r>
            <a:r>
              <a:rPr lang="en-US" sz="800" dirty="0" err="1"/>
              <a:t>digitalRead</a:t>
            </a:r>
            <a:r>
              <a:rPr lang="en-US" sz="800" dirty="0"/>
              <a:t>(</a:t>
            </a:r>
            <a:r>
              <a:rPr lang="en-US" sz="800" dirty="0" err="1"/>
              <a:t>m_rxPin</a:t>
            </a:r>
            <a:r>
              <a:rPr lang="en-US" sz="800" dirty="0"/>
              <a:t>) != !</a:t>
            </a:r>
            <a:r>
              <a:rPr lang="en-US" sz="800" dirty="0" err="1"/>
              <a:t>m_invert</a:t>
            </a:r>
            <a:r>
              <a:rPr lang="en-US" sz="800" dirty="0"/>
              <a:t> ? LOW : HIGH) //last check before </a:t>
            </a:r>
            <a:r>
              <a:rPr lang="en-US" sz="800" dirty="0" smtClean="0"/>
              <a:t>sending     	{</a:t>
            </a:r>
            <a:endParaRPr lang="en-US" sz="800" dirty="0"/>
          </a:p>
          <a:p>
            <a:r>
              <a:rPr lang="en-US" sz="800" dirty="0"/>
              <a:t>	</a:t>
            </a:r>
            <a:r>
              <a:rPr lang="en-US" sz="800" dirty="0" smtClean="0"/>
              <a:t>	</a:t>
            </a:r>
            <a:r>
              <a:rPr lang="en-US" sz="800" dirty="0" err="1" smtClean="0"/>
              <a:t>HardwareSerial</a:t>
            </a:r>
            <a:r>
              <a:rPr lang="en-US" sz="800" dirty="0"/>
              <a:t>::write(</a:t>
            </a:r>
            <a:r>
              <a:rPr lang="en-US" sz="800" dirty="0" err="1"/>
              <a:t>tx_buffer</a:t>
            </a:r>
            <a:r>
              <a:rPr lang="en-US" sz="800" dirty="0"/>
              <a:t>[</a:t>
            </a:r>
            <a:r>
              <a:rPr lang="en-US" sz="800" dirty="0" err="1"/>
              <a:t>hlpRdPtr</a:t>
            </a:r>
            <a:r>
              <a:rPr lang="en-US" sz="800" dirty="0"/>
              <a:t>]); //send first byte</a:t>
            </a:r>
          </a:p>
          <a:p>
            <a:r>
              <a:rPr lang="en-US" sz="800" dirty="0"/>
              <a:t>		</a:t>
            </a:r>
            <a:r>
              <a:rPr lang="en-US" sz="800" dirty="0" err="1" smtClean="0"/>
              <a:t>ver_buffer</a:t>
            </a:r>
            <a:r>
              <a:rPr lang="en-US" sz="800" dirty="0" smtClean="0"/>
              <a:t>[</a:t>
            </a:r>
            <a:r>
              <a:rPr lang="en-US" sz="800" dirty="0" err="1" smtClean="0"/>
              <a:t>hlpVerPtr</a:t>
            </a:r>
            <a:r>
              <a:rPr lang="en-US" sz="800" dirty="0"/>
              <a:t>] = </a:t>
            </a:r>
            <a:r>
              <a:rPr lang="en-US" sz="800" dirty="0" err="1"/>
              <a:t>tx_buffer</a:t>
            </a:r>
            <a:r>
              <a:rPr lang="en-US" sz="800" dirty="0"/>
              <a:t>[</a:t>
            </a:r>
            <a:r>
              <a:rPr lang="en-US" sz="800" dirty="0" err="1"/>
              <a:t>hlpRdPtr</a:t>
            </a:r>
            <a:r>
              <a:rPr lang="en-US" sz="800" dirty="0"/>
              <a:t>];</a:t>
            </a:r>
          </a:p>
          <a:p>
            <a:r>
              <a:rPr lang="en-US" sz="800" dirty="0"/>
              <a:t>		</a:t>
            </a:r>
            <a:r>
              <a:rPr lang="en-US" sz="800" dirty="0" err="1" smtClean="0"/>
              <a:t>ver_wrPos</a:t>
            </a:r>
            <a:r>
              <a:rPr lang="en-US" sz="800" dirty="0" smtClean="0"/>
              <a:t> </a:t>
            </a:r>
            <a:r>
              <a:rPr lang="en-US" sz="800" dirty="0"/>
              <a:t>= </a:t>
            </a:r>
            <a:r>
              <a:rPr lang="en-US" sz="800" dirty="0" err="1"/>
              <a:t>hlpVerPtr</a:t>
            </a:r>
            <a:r>
              <a:rPr lang="en-US" sz="800" dirty="0"/>
              <a:t>;</a:t>
            </a:r>
          </a:p>
          <a:p>
            <a:r>
              <a:rPr lang="en-US" sz="800" dirty="0"/>
              <a:t>		</a:t>
            </a:r>
            <a:r>
              <a:rPr lang="en-US" sz="800" dirty="0" err="1" smtClean="0"/>
              <a:t>tx_rdPos</a:t>
            </a:r>
            <a:r>
              <a:rPr lang="en-US" sz="800" dirty="0" smtClean="0"/>
              <a:t> </a:t>
            </a:r>
            <a:r>
              <a:rPr lang="en-US" sz="800" dirty="0"/>
              <a:t>= </a:t>
            </a:r>
            <a:r>
              <a:rPr lang="en-US" sz="800" dirty="0" err="1"/>
              <a:t>hlpRdPtr</a:t>
            </a:r>
            <a:r>
              <a:rPr lang="en-US" sz="800" dirty="0"/>
              <a:t>;</a:t>
            </a:r>
          </a:p>
          <a:p>
            <a:r>
              <a:rPr lang="en-US" sz="800" dirty="0"/>
              <a:t>		</a:t>
            </a:r>
            <a:r>
              <a:rPr lang="en-US" sz="800" dirty="0" smtClean="0"/>
              <a:t>while </a:t>
            </a:r>
            <a:r>
              <a:rPr lang="en-US" sz="800" dirty="0"/>
              <a:t>(</a:t>
            </a:r>
            <a:r>
              <a:rPr lang="en-US" sz="800" dirty="0" err="1"/>
              <a:t>tx_wrPos</a:t>
            </a:r>
            <a:r>
              <a:rPr lang="en-US" sz="800" dirty="0"/>
              <a:t> != </a:t>
            </a:r>
            <a:r>
              <a:rPr lang="en-US" sz="800" dirty="0" err="1"/>
              <a:t>tx_rdPos</a:t>
            </a:r>
            <a:r>
              <a:rPr lang="en-US" sz="800" dirty="0"/>
              <a:t>) //now sending the rest back to </a:t>
            </a:r>
            <a:r>
              <a:rPr lang="en-US" sz="800" dirty="0" smtClean="0"/>
              <a:t>back </a:t>
            </a:r>
            <a:r>
              <a:rPr lang="en-US" sz="800" dirty="0"/>
              <a:t>	</a:t>
            </a:r>
            <a:r>
              <a:rPr lang="en-US" sz="800" dirty="0" smtClean="0"/>
              <a:t>{</a:t>
            </a:r>
            <a:endParaRPr lang="en-US" sz="800" dirty="0"/>
          </a:p>
          <a:p>
            <a:r>
              <a:rPr lang="en-US" sz="800" dirty="0"/>
              <a:t>			</a:t>
            </a:r>
            <a:r>
              <a:rPr lang="en-US" sz="800" dirty="0" err="1"/>
              <a:t>hlpRdPtr</a:t>
            </a:r>
            <a:r>
              <a:rPr lang="en-US" sz="800" dirty="0"/>
              <a:t> = (</a:t>
            </a:r>
            <a:r>
              <a:rPr lang="en-US" sz="800" dirty="0" err="1"/>
              <a:t>tx_rdPos</a:t>
            </a:r>
            <a:r>
              <a:rPr lang="en-US" sz="800" dirty="0"/>
              <a:t> + 1) % </a:t>
            </a:r>
            <a:r>
              <a:rPr lang="en-US" sz="800" dirty="0" err="1"/>
              <a:t>txBufferSize</a:t>
            </a:r>
            <a:r>
              <a:rPr lang="en-US" sz="800" dirty="0"/>
              <a:t>;</a:t>
            </a:r>
          </a:p>
          <a:p>
            <a:r>
              <a:rPr lang="en-US" sz="800" dirty="0"/>
              <a:t>			</a:t>
            </a:r>
            <a:r>
              <a:rPr lang="en-US" sz="800" dirty="0" err="1"/>
              <a:t>hlpVerPtr</a:t>
            </a:r>
            <a:r>
              <a:rPr lang="en-US" sz="800" dirty="0"/>
              <a:t> = (</a:t>
            </a:r>
            <a:r>
              <a:rPr lang="en-US" sz="800" dirty="0" err="1"/>
              <a:t>ver_wrPos</a:t>
            </a:r>
            <a:r>
              <a:rPr lang="en-US" sz="800" dirty="0"/>
              <a:t> + 1) % </a:t>
            </a:r>
            <a:r>
              <a:rPr lang="en-US" sz="800" dirty="0" err="1"/>
              <a:t>verBufferSize</a:t>
            </a:r>
            <a:r>
              <a:rPr lang="en-US" sz="800" dirty="0"/>
              <a:t>;</a:t>
            </a:r>
          </a:p>
          <a:p>
            <a:r>
              <a:rPr lang="en-US" sz="800" dirty="0"/>
              <a:t>			</a:t>
            </a:r>
            <a:r>
              <a:rPr lang="en-US" sz="800" dirty="0" err="1"/>
              <a:t>HardwareSerial</a:t>
            </a:r>
            <a:r>
              <a:rPr lang="en-US" sz="800" dirty="0"/>
              <a:t>::write(</a:t>
            </a:r>
            <a:r>
              <a:rPr lang="en-US" sz="800" dirty="0" err="1"/>
              <a:t>tx_buffer</a:t>
            </a:r>
            <a:r>
              <a:rPr lang="en-US" sz="800" dirty="0"/>
              <a:t>[</a:t>
            </a:r>
            <a:r>
              <a:rPr lang="en-US" sz="800" dirty="0" err="1"/>
              <a:t>hlpRdPtr</a:t>
            </a:r>
            <a:r>
              <a:rPr lang="en-US" sz="800" dirty="0"/>
              <a:t>]); //send next byte</a:t>
            </a:r>
          </a:p>
          <a:p>
            <a:r>
              <a:rPr lang="en-US" sz="800" dirty="0"/>
              <a:t>			</a:t>
            </a:r>
            <a:r>
              <a:rPr lang="en-US" sz="800" dirty="0" err="1"/>
              <a:t>ver_buffer</a:t>
            </a:r>
            <a:r>
              <a:rPr lang="en-US" sz="800" dirty="0"/>
              <a:t>[</a:t>
            </a:r>
            <a:r>
              <a:rPr lang="en-US" sz="800" dirty="0" err="1"/>
              <a:t>hlpVerPtr</a:t>
            </a:r>
            <a:r>
              <a:rPr lang="en-US" sz="800" dirty="0"/>
              <a:t>] = </a:t>
            </a:r>
            <a:r>
              <a:rPr lang="en-US" sz="800" dirty="0" err="1"/>
              <a:t>tx_buffer</a:t>
            </a:r>
            <a:r>
              <a:rPr lang="en-US" sz="800" dirty="0"/>
              <a:t>[</a:t>
            </a:r>
            <a:r>
              <a:rPr lang="en-US" sz="800" dirty="0" err="1"/>
              <a:t>hlpRdPtr</a:t>
            </a:r>
            <a:r>
              <a:rPr lang="en-US" sz="800" dirty="0"/>
              <a:t>];</a:t>
            </a:r>
          </a:p>
          <a:p>
            <a:r>
              <a:rPr lang="en-US" sz="800" dirty="0"/>
              <a:t>			</a:t>
            </a:r>
            <a:r>
              <a:rPr lang="en-US" sz="800" dirty="0" err="1"/>
              <a:t>ver_wrPos</a:t>
            </a:r>
            <a:r>
              <a:rPr lang="en-US" sz="800" dirty="0"/>
              <a:t> = </a:t>
            </a:r>
            <a:r>
              <a:rPr lang="en-US" sz="800" dirty="0" err="1"/>
              <a:t>hlpVerPtr</a:t>
            </a:r>
            <a:r>
              <a:rPr lang="en-US" sz="800" dirty="0"/>
              <a:t>;</a:t>
            </a:r>
          </a:p>
          <a:p>
            <a:r>
              <a:rPr lang="en-US" sz="800" dirty="0"/>
              <a:t>			</a:t>
            </a:r>
            <a:r>
              <a:rPr lang="en-US" sz="800" dirty="0" err="1"/>
              <a:t>tx_rdPos</a:t>
            </a:r>
            <a:r>
              <a:rPr lang="en-US" sz="800" dirty="0"/>
              <a:t> = </a:t>
            </a:r>
            <a:r>
              <a:rPr lang="en-US" sz="800" dirty="0" err="1"/>
              <a:t>hlpRdPtr</a:t>
            </a:r>
            <a:r>
              <a:rPr lang="en-US" sz="800" dirty="0"/>
              <a:t>;</a:t>
            </a:r>
          </a:p>
          <a:p>
            <a:r>
              <a:rPr lang="en-US" sz="800" dirty="0"/>
              <a:t>		</a:t>
            </a:r>
            <a:r>
              <a:rPr lang="en-US" sz="800" dirty="0" smtClean="0"/>
              <a:t>}</a:t>
            </a:r>
            <a:endParaRPr lang="en-US" sz="800" dirty="0"/>
          </a:p>
          <a:p>
            <a:r>
              <a:rPr lang="en-US" sz="800" dirty="0"/>
              <a:t>	}</a:t>
            </a:r>
          </a:p>
          <a:p>
            <a:r>
              <a:rPr lang="en-US" sz="800" dirty="0" smtClean="0"/>
              <a:t>    }</a:t>
            </a:r>
            <a:endParaRPr lang="en-US" sz="800" dirty="0"/>
          </a:p>
          <a:p>
            <a:r>
              <a:rPr lang="en-US" sz="800" dirty="0"/>
              <a:t>}</a:t>
            </a:r>
          </a:p>
          <a:p>
            <a:endParaRPr lang="en-US" sz="800" dirty="0"/>
          </a:p>
        </p:txBody>
      </p:sp>
      <p:sp>
        <p:nvSpPr>
          <p:cNvPr id="5" name="TextBox 4"/>
          <p:cNvSpPr txBox="1"/>
          <p:nvPr/>
        </p:nvSpPr>
        <p:spPr>
          <a:xfrm>
            <a:off x="5749660" y="209550"/>
            <a:ext cx="3241940" cy="3416320"/>
          </a:xfrm>
          <a:prstGeom prst="rect">
            <a:avLst/>
          </a:prstGeom>
          <a:noFill/>
          <a:ln>
            <a:noFill/>
          </a:ln>
        </p:spPr>
        <p:txBody>
          <a:bodyPr wrap="square" rtlCol="0">
            <a:spAutoFit/>
          </a:bodyPr>
          <a:lstStyle/>
          <a:p>
            <a:r>
              <a:rPr lang="en-US" sz="1000" b="1" dirty="0" err="1" smtClean="0"/>
              <a:t>LocoNet</a:t>
            </a:r>
            <a:r>
              <a:rPr lang="en-US" sz="1000" b="1" dirty="0" smtClean="0"/>
              <a:t> Access and Control Task</a:t>
            </a:r>
          </a:p>
          <a:p>
            <a:r>
              <a:rPr lang="en-US" sz="800" dirty="0" smtClean="0"/>
              <a:t>First, check if </a:t>
            </a:r>
            <a:r>
              <a:rPr lang="en-US" sz="800" dirty="0" err="1" smtClean="0"/>
              <a:t>LocoNet</a:t>
            </a:r>
            <a:r>
              <a:rPr lang="en-US" sz="800" dirty="0" smtClean="0"/>
              <a:t> is busy, if so reset the CD </a:t>
            </a:r>
            <a:r>
              <a:rPr lang="en-US" sz="800" dirty="0" err="1" smtClean="0"/>
              <a:t>Backoff</a:t>
            </a:r>
            <a:r>
              <a:rPr lang="en-US" sz="800" dirty="0" smtClean="0"/>
              <a:t> timer</a:t>
            </a:r>
          </a:p>
          <a:p>
            <a:endParaRPr lang="en-US" sz="800" dirty="0"/>
          </a:p>
          <a:p>
            <a:r>
              <a:rPr lang="en-US" sz="800" dirty="0" smtClean="0"/>
              <a:t>Check if anything is in the receive buffer. If so, read and process it</a:t>
            </a:r>
          </a:p>
          <a:p>
            <a:endParaRPr lang="en-US" sz="800" dirty="0" smtClean="0"/>
          </a:p>
          <a:p>
            <a:endParaRPr lang="en-US" sz="800" dirty="0"/>
          </a:p>
          <a:p>
            <a:r>
              <a:rPr lang="en-US" sz="800" dirty="0" smtClean="0"/>
              <a:t>If something is in the verification buffer, the incoming data is an echo. In this case, check for collision and set the collision flag 0x0200 if collision is detected. Also, flush the hardware buffers and set the transmit line low for 15 bit times as set forward in </a:t>
            </a:r>
            <a:r>
              <a:rPr lang="en-US" sz="800" dirty="0" err="1" smtClean="0"/>
              <a:t>LocoNet</a:t>
            </a:r>
            <a:r>
              <a:rPr lang="en-US" sz="800" dirty="0" smtClean="0"/>
              <a:t> PE standard.</a:t>
            </a:r>
          </a:p>
          <a:p>
            <a:r>
              <a:rPr lang="en-US" sz="800" dirty="0" smtClean="0"/>
              <a:t>If data is an echo, also set the Echo flag 0x0100 for the application to know.</a:t>
            </a:r>
          </a:p>
          <a:p>
            <a:endParaRPr lang="en-US" sz="800" dirty="0"/>
          </a:p>
          <a:p>
            <a:endParaRPr lang="en-US" sz="800" dirty="0" smtClean="0"/>
          </a:p>
          <a:p>
            <a:endParaRPr lang="en-US" sz="800" dirty="0"/>
          </a:p>
          <a:p>
            <a:endParaRPr lang="en-US" sz="800" dirty="0" smtClean="0"/>
          </a:p>
          <a:p>
            <a:endParaRPr lang="en-US" sz="800" dirty="0"/>
          </a:p>
          <a:p>
            <a:endParaRPr lang="en-US" sz="800" dirty="0" smtClean="0"/>
          </a:p>
          <a:p>
            <a:endParaRPr lang="en-US" sz="800" dirty="0"/>
          </a:p>
          <a:p>
            <a:r>
              <a:rPr lang="en-US" sz="800" dirty="0" smtClean="0"/>
              <a:t>Place received bytes in buffer for application to pick up</a:t>
            </a:r>
          </a:p>
          <a:p>
            <a:endParaRPr lang="en-US" sz="800" dirty="0"/>
          </a:p>
          <a:p>
            <a:endParaRPr lang="en-US" sz="800" dirty="0" smtClean="0"/>
          </a:p>
          <a:p>
            <a:r>
              <a:rPr lang="en-US" sz="800" dirty="0" smtClean="0"/>
              <a:t>Check if anything needs to be sent out and </a:t>
            </a:r>
            <a:r>
              <a:rPr lang="en-US" sz="800" dirty="0" err="1" smtClean="0"/>
              <a:t>LocoNet</a:t>
            </a:r>
            <a:r>
              <a:rPr lang="en-US" sz="800" dirty="0" smtClean="0"/>
              <a:t> is available</a:t>
            </a:r>
          </a:p>
          <a:p>
            <a:endParaRPr lang="en-US" sz="800" dirty="0"/>
          </a:p>
          <a:p>
            <a:endParaRPr lang="en-US" sz="800" dirty="0" smtClean="0"/>
          </a:p>
          <a:p>
            <a:r>
              <a:rPr lang="en-US" sz="800" dirty="0" smtClean="0"/>
              <a:t>If so, place data in Serial hardware buffer and copy in verification FIFO. Then place the remaining bytes of the message in the buffer as well.</a:t>
            </a:r>
            <a:endParaRPr lang="en-US" sz="800" dirty="0"/>
          </a:p>
        </p:txBody>
      </p:sp>
      <p:cxnSp>
        <p:nvCxnSpPr>
          <p:cNvPr id="7" name="Straight Arrow Connector 6"/>
          <p:cNvCxnSpPr/>
          <p:nvPr/>
        </p:nvCxnSpPr>
        <p:spPr>
          <a:xfrm flipH="1">
            <a:off x="2971800" y="438150"/>
            <a:ext cx="27778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581400" y="666750"/>
            <a:ext cx="216826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895600" y="1047750"/>
            <a:ext cx="285406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743200" y="2571750"/>
            <a:ext cx="3048000" cy="1168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3352800" y="2876550"/>
            <a:ext cx="239686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029200" y="333375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257800" y="3562350"/>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176168"/>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Hans Tanner\OneDrive\IoTT\Video#9\Pictures\IMG_20181121_15431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125"/>
            <a:ext cx="9220200"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435543"/>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724150"/>
            <a:ext cx="5715000" cy="228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3400" y="57150"/>
            <a:ext cx="8001000" cy="5262979"/>
          </a:xfrm>
          <a:prstGeom prst="rect">
            <a:avLst/>
          </a:prstGeom>
          <a:noFill/>
        </p:spPr>
        <p:txBody>
          <a:bodyPr wrap="square" rtlCol="0">
            <a:spAutoFit/>
          </a:bodyPr>
          <a:lstStyle/>
          <a:p>
            <a:r>
              <a:rPr lang="en-US" sz="800" dirty="0"/>
              <a:t>void </a:t>
            </a:r>
            <a:r>
              <a:rPr lang="en-US" sz="800" dirty="0" err="1"/>
              <a:t>LocoNetESPSerial</a:t>
            </a:r>
            <a:r>
              <a:rPr lang="en-US" sz="800" dirty="0"/>
              <a:t>::</a:t>
            </a:r>
            <a:r>
              <a:rPr lang="en-US" sz="800" dirty="0" err="1"/>
              <a:t>processLoop</a:t>
            </a:r>
            <a:r>
              <a:rPr lang="en-US" sz="800" dirty="0" smtClean="0"/>
              <a:t>() //repeat calling this for ever from the main loop() or a separate task</a:t>
            </a:r>
            <a:endParaRPr lang="en-US" sz="800" dirty="0"/>
          </a:p>
          <a:p>
            <a:r>
              <a:rPr lang="en-US" sz="800" dirty="0"/>
              <a:t>{</a:t>
            </a:r>
          </a:p>
          <a:p>
            <a:r>
              <a:rPr lang="en-US" sz="800" dirty="0"/>
              <a:t>    if (</a:t>
            </a:r>
            <a:r>
              <a:rPr lang="en-US" sz="800" dirty="0" err="1"/>
              <a:t>digitalRead</a:t>
            </a:r>
            <a:r>
              <a:rPr lang="en-US" sz="800" dirty="0"/>
              <a:t>(</a:t>
            </a:r>
            <a:r>
              <a:rPr lang="en-US" sz="800" dirty="0" err="1"/>
              <a:t>m_rxPin</a:t>
            </a:r>
            <a:r>
              <a:rPr lang="en-US" sz="800" dirty="0"/>
              <a:t>) == !</a:t>
            </a:r>
            <a:r>
              <a:rPr lang="en-US" sz="800" dirty="0" err="1"/>
              <a:t>m_invert</a:t>
            </a:r>
            <a:r>
              <a:rPr lang="en-US" sz="800" dirty="0"/>
              <a:t> ? LOW : HIGH)</a:t>
            </a:r>
          </a:p>
          <a:p>
            <a:r>
              <a:rPr lang="en-US" sz="800" dirty="0"/>
              <a:t>    </a:t>
            </a:r>
            <a:r>
              <a:rPr lang="en-US" sz="800" dirty="0" smtClean="0"/>
              <a:t>	</a:t>
            </a:r>
            <a:r>
              <a:rPr lang="en-US" sz="800" dirty="0" err="1" smtClean="0"/>
              <a:t>m_StartCD</a:t>
            </a:r>
            <a:r>
              <a:rPr lang="en-US" sz="800" dirty="0" smtClean="0"/>
              <a:t> </a:t>
            </a:r>
            <a:r>
              <a:rPr lang="en-US" sz="800" dirty="0"/>
              <a:t>= micros();</a:t>
            </a:r>
          </a:p>
          <a:p>
            <a:r>
              <a:rPr lang="en-US" sz="800" dirty="0" smtClean="0"/>
              <a:t>    while </a:t>
            </a:r>
            <a:r>
              <a:rPr lang="en-US" sz="800" dirty="0"/>
              <a:t>(</a:t>
            </a:r>
            <a:r>
              <a:rPr lang="en-US" sz="800" dirty="0" err="1"/>
              <a:t>HardwareSerial</a:t>
            </a:r>
            <a:r>
              <a:rPr lang="en-US" sz="800" dirty="0"/>
              <a:t>::available() &gt; 0) //empty that input </a:t>
            </a:r>
            <a:r>
              <a:rPr lang="en-US" sz="800" dirty="0" smtClean="0"/>
              <a:t>buffer  {</a:t>
            </a:r>
            <a:endParaRPr lang="en-US" sz="800" dirty="0"/>
          </a:p>
          <a:p>
            <a:r>
              <a:rPr lang="en-US" sz="800" dirty="0"/>
              <a:t>	</a:t>
            </a:r>
            <a:r>
              <a:rPr lang="en-US" sz="800" dirty="0" err="1"/>
              <a:t>int</a:t>
            </a:r>
            <a:r>
              <a:rPr lang="en-US" sz="800" dirty="0"/>
              <a:t> </a:t>
            </a:r>
            <a:r>
              <a:rPr lang="en-US" sz="800" dirty="0" err="1"/>
              <a:t>hlpInPtr</a:t>
            </a:r>
            <a:r>
              <a:rPr lang="en-US" sz="800" dirty="0"/>
              <a:t> = (</a:t>
            </a:r>
            <a:r>
              <a:rPr lang="en-US" sz="800" dirty="0" err="1"/>
              <a:t>rx_wrPos</a:t>
            </a:r>
            <a:r>
              <a:rPr lang="en-US" sz="800" dirty="0"/>
              <a:t> + 1) % </a:t>
            </a:r>
            <a:r>
              <a:rPr lang="en-US" sz="800" dirty="0" err="1"/>
              <a:t>rxBufferSize</a:t>
            </a:r>
            <a:r>
              <a:rPr lang="en-US" sz="800" dirty="0"/>
              <a:t>;</a:t>
            </a:r>
          </a:p>
          <a:p>
            <a:r>
              <a:rPr lang="en-US" sz="800" dirty="0"/>
              <a:t>	</a:t>
            </a:r>
            <a:r>
              <a:rPr lang="en-US" sz="800" dirty="0" err="1"/>
              <a:t>int</a:t>
            </a:r>
            <a:r>
              <a:rPr lang="en-US" sz="800" dirty="0"/>
              <a:t> </a:t>
            </a:r>
            <a:r>
              <a:rPr lang="en-US" sz="800" dirty="0" err="1"/>
              <a:t>hlpBuff</a:t>
            </a:r>
            <a:r>
              <a:rPr lang="en-US" sz="800" dirty="0"/>
              <a:t> = </a:t>
            </a:r>
            <a:r>
              <a:rPr lang="en-US" sz="800" dirty="0" err="1"/>
              <a:t>HardwareSerial</a:t>
            </a:r>
            <a:r>
              <a:rPr lang="en-US" sz="800" dirty="0"/>
              <a:t>::read();</a:t>
            </a:r>
          </a:p>
          <a:p>
            <a:r>
              <a:rPr lang="en-US" sz="800" dirty="0"/>
              <a:t>	if (</a:t>
            </a:r>
            <a:r>
              <a:rPr lang="en-US" sz="800" dirty="0" err="1"/>
              <a:t>ver_rdPos</a:t>
            </a:r>
            <a:r>
              <a:rPr lang="en-US" sz="800" dirty="0"/>
              <a:t> != </a:t>
            </a:r>
            <a:r>
              <a:rPr lang="en-US" sz="800" dirty="0" err="1"/>
              <a:t>ver_wrPos</a:t>
            </a:r>
            <a:r>
              <a:rPr lang="en-US" sz="800" dirty="0"/>
              <a:t>)</a:t>
            </a:r>
          </a:p>
          <a:p>
            <a:r>
              <a:rPr lang="en-US" sz="800" dirty="0"/>
              <a:t>	{</a:t>
            </a:r>
          </a:p>
          <a:p>
            <a:r>
              <a:rPr lang="en-US" sz="800" dirty="0"/>
              <a:t>		</a:t>
            </a:r>
            <a:r>
              <a:rPr lang="en-US" sz="800" dirty="0" err="1"/>
              <a:t>int</a:t>
            </a:r>
            <a:r>
              <a:rPr lang="en-US" sz="800" dirty="0"/>
              <a:t> </a:t>
            </a:r>
            <a:r>
              <a:rPr lang="en-US" sz="800" dirty="0" err="1"/>
              <a:t>hlpVerPos</a:t>
            </a:r>
            <a:r>
              <a:rPr lang="en-US" sz="800" dirty="0"/>
              <a:t> = (</a:t>
            </a:r>
            <a:r>
              <a:rPr lang="en-US" sz="800" dirty="0" err="1"/>
              <a:t>ver_rdPos</a:t>
            </a:r>
            <a:r>
              <a:rPr lang="en-US" sz="800" dirty="0"/>
              <a:t> + 1) % </a:t>
            </a:r>
            <a:r>
              <a:rPr lang="en-US" sz="800" dirty="0" err="1"/>
              <a:t>verBufferSize</a:t>
            </a:r>
            <a:r>
              <a:rPr lang="en-US" sz="800" dirty="0"/>
              <a:t>;</a:t>
            </a:r>
          </a:p>
          <a:p>
            <a:r>
              <a:rPr lang="en-US" sz="800" dirty="0"/>
              <a:t>		if (</a:t>
            </a:r>
            <a:r>
              <a:rPr lang="en-US" sz="800" dirty="0" err="1"/>
              <a:t>ver_buffer</a:t>
            </a:r>
            <a:r>
              <a:rPr lang="en-US" sz="800" dirty="0"/>
              <a:t>[</a:t>
            </a:r>
            <a:r>
              <a:rPr lang="en-US" sz="800" dirty="0" err="1"/>
              <a:t>hlpVerPos</a:t>
            </a:r>
            <a:r>
              <a:rPr lang="en-US" sz="800" dirty="0"/>
              <a:t>] != </a:t>
            </a:r>
            <a:r>
              <a:rPr lang="en-US" sz="800" dirty="0" err="1"/>
              <a:t>hlpBuff</a:t>
            </a:r>
            <a:r>
              <a:rPr lang="en-US" sz="800" dirty="0"/>
              <a:t>)</a:t>
            </a:r>
          </a:p>
          <a:p>
            <a:r>
              <a:rPr lang="en-US" sz="800" dirty="0"/>
              <a:t>		{</a:t>
            </a:r>
          </a:p>
          <a:p>
            <a:r>
              <a:rPr lang="en-US" sz="800" dirty="0"/>
              <a:t>			</a:t>
            </a:r>
            <a:r>
              <a:rPr lang="en-US" sz="800" dirty="0" err="1"/>
              <a:t>hlpBuff</a:t>
            </a:r>
            <a:r>
              <a:rPr lang="en-US" sz="800" dirty="0"/>
              <a:t> |= 0x0200;</a:t>
            </a:r>
          </a:p>
          <a:p>
            <a:r>
              <a:rPr lang="en-US" sz="800" dirty="0"/>
              <a:t>			</a:t>
            </a:r>
            <a:r>
              <a:rPr lang="en-US" sz="800" dirty="0" err="1"/>
              <a:t>HardwareSerial</a:t>
            </a:r>
            <a:r>
              <a:rPr lang="en-US" sz="800" dirty="0"/>
              <a:t>::flush</a:t>
            </a:r>
            <a:r>
              <a:rPr lang="en-US" sz="800" dirty="0" smtClean="0"/>
              <a:t>();</a:t>
            </a:r>
          </a:p>
          <a:p>
            <a:r>
              <a:rPr lang="en-US" sz="800" dirty="0"/>
              <a:t>	</a:t>
            </a:r>
            <a:r>
              <a:rPr lang="en-US" sz="800" dirty="0" smtClean="0"/>
              <a:t>		</a:t>
            </a:r>
            <a:r>
              <a:rPr lang="en-US" sz="800" dirty="0" err="1" smtClean="0"/>
              <a:t>sendBreakSequence</a:t>
            </a:r>
            <a:r>
              <a:rPr lang="en-US" sz="800" dirty="0" smtClean="0"/>
              <a:t>();</a:t>
            </a:r>
            <a:endParaRPr lang="en-US" sz="800" dirty="0"/>
          </a:p>
          <a:p>
            <a:r>
              <a:rPr lang="en-US" sz="800" dirty="0"/>
              <a:t>		}</a:t>
            </a:r>
          </a:p>
          <a:p>
            <a:r>
              <a:rPr lang="en-US" sz="800" dirty="0"/>
              <a:t>		</a:t>
            </a:r>
            <a:r>
              <a:rPr lang="en-US" sz="800" dirty="0" err="1"/>
              <a:t>ver_rdPos</a:t>
            </a:r>
            <a:r>
              <a:rPr lang="en-US" sz="800" dirty="0"/>
              <a:t> = </a:t>
            </a:r>
            <a:r>
              <a:rPr lang="en-US" sz="800" dirty="0" err="1"/>
              <a:t>hlpVerPos</a:t>
            </a:r>
            <a:r>
              <a:rPr lang="en-US" sz="800" dirty="0"/>
              <a:t>;</a:t>
            </a:r>
          </a:p>
          <a:p>
            <a:r>
              <a:rPr lang="en-US" sz="800" dirty="0"/>
              <a:t>		</a:t>
            </a:r>
            <a:r>
              <a:rPr lang="en-US" sz="800" dirty="0" err="1"/>
              <a:t>hlpBuff</a:t>
            </a:r>
            <a:r>
              <a:rPr lang="en-US" sz="800" dirty="0"/>
              <a:t> |= 0x0100;</a:t>
            </a:r>
          </a:p>
          <a:p>
            <a:r>
              <a:rPr lang="en-US" sz="800" dirty="0"/>
              <a:t>	}</a:t>
            </a:r>
          </a:p>
          <a:p>
            <a:r>
              <a:rPr lang="en-US" sz="800" dirty="0" smtClean="0"/>
              <a:t>        	</a:t>
            </a:r>
            <a:r>
              <a:rPr lang="en-US" sz="800" dirty="0" err="1" smtClean="0"/>
              <a:t>rx_buffer</a:t>
            </a:r>
            <a:r>
              <a:rPr lang="en-US" sz="800" dirty="0" smtClean="0"/>
              <a:t>[</a:t>
            </a:r>
            <a:r>
              <a:rPr lang="en-US" sz="800" dirty="0" err="1" smtClean="0"/>
              <a:t>hlpInPtr</a:t>
            </a:r>
            <a:r>
              <a:rPr lang="en-US" sz="800" dirty="0"/>
              <a:t>] = </a:t>
            </a:r>
            <a:r>
              <a:rPr lang="en-US" sz="800" dirty="0" err="1"/>
              <a:t>hlpBuff</a:t>
            </a:r>
            <a:r>
              <a:rPr lang="en-US" sz="800" dirty="0"/>
              <a:t>;</a:t>
            </a:r>
          </a:p>
          <a:p>
            <a:r>
              <a:rPr lang="en-US" sz="800" dirty="0" smtClean="0"/>
              <a:t>       	 </a:t>
            </a:r>
            <a:r>
              <a:rPr lang="en-US" sz="800" dirty="0" err="1"/>
              <a:t>rx_wrPos</a:t>
            </a:r>
            <a:r>
              <a:rPr lang="en-US" sz="800" dirty="0"/>
              <a:t> = </a:t>
            </a:r>
            <a:r>
              <a:rPr lang="en-US" sz="800" dirty="0" err="1"/>
              <a:t>hlpInPtr</a:t>
            </a:r>
            <a:r>
              <a:rPr lang="en-US" sz="800" dirty="0"/>
              <a:t>;</a:t>
            </a:r>
          </a:p>
          <a:p>
            <a:r>
              <a:rPr lang="en-US" sz="800" dirty="0" smtClean="0"/>
              <a:t>    }</a:t>
            </a:r>
            <a:endParaRPr lang="en-US" sz="800" dirty="0"/>
          </a:p>
          <a:p>
            <a:r>
              <a:rPr lang="en-US" sz="800" dirty="0" smtClean="0"/>
              <a:t>    if </a:t>
            </a:r>
            <a:r>
              <a:rPr lang="en-US" sz="800" dirty="0"/>
              <a:t>((</a:t>
            </a:r>
            <a:r>
              <a:rPr lang="en-US" sz="800" dirty="0" err="1"/>
              <a:t>tx_wrPos</a:t>
            </a:r>
            <a:r>
              <a:rPr lang="en-US" sz="800" dirty="0"/>
              <a:t> != </a:t>
            </a:r>
            <a:r>
              <a:rPr lang="en-US" sz="800" dirty="0" err="1"/>
              <a:t>tx_rdPos</a:t>
            </a:r>
            <a:r>
              <a:rPr lang="en-US" sz="800" dirty="0"/>
              <a:t>) &amp;&amp; (</a:t>
            </a:r>
            <a:r>
              <a:rPr lang="en-US" sz="800" dirty="0" err="1"/>
              <a:t>cdBackoff</a:t>
            </a:r>
            <a:r>
              <a:rPr lang="en-US" sz="800" dirty="0"/>
              <a:t>() == </a:t>
            </a:r>
            <a:r>
              <a:rPr lang="en-US" sz="800" dirty="0" err="1"/>
              <a:t>lnNetAvailable</a:t>
            </a:r>
            <a:r>
              <a:rPr lang="en-US" sz="800" dirty="0" smtClean="0"/>
              <a:t>)) {</a:t>
            </a:r>
            <a:endParaRPr lang="en-US" sz="800" dirty="0"/>
          </a:p>
          <a:p>
            <a:r>
              <a:rPr lang="en-US" sz="800" dirty="0" smtClean="0"/>
              <a:t>    </a:t>
            </a:r>
            <a:r>
              <a:rPr lang="en-US" sz="800" dirty="0"/>
              <a:t>	</a:t>
            </a:r>
            <a:r>
              <a:rPr lang="en-US" sz="800" dirty="0" err="1"/>
              <a:t>int</a:t>
            </a:r>
            <a:r>
              <a:rPr lang="en-US" sz="800" dirty="0"/>
              <a:t> </a:t>
            </a:r>
            <a:r>
              <a:rPr lang="en-US" sz="800" dirty="0" err="1"/>
              <a:t>hlpRdPtr</a:t>
            </a:r>
            <a:r>
              <a:rPr lang="en-US" sz="800" dirty="0"/>
              <a:t> = (</a:t>
            </a:r>
            <a:r>
              <a:rPr lang="en-US" sz="800" dirty="0" err="1"/>
              <a:t>tx_rdPos</a:t>
            </a:r>
            <a:r>
              <a:rPr lang="en-US" sz="800" dirty="0"/>
              <a:t> + 1) % </a:t>
            </a:r>
            <a:r>
              <a:rPr lang="en-US" sz="800" dirty="0" err="1"/>
              <a:t>txBufferSize</a:t>
            </a:r>
            <a:r>
              <a:rPr lang="en-US" sz="800" dirty="0"/>
              <a:t>;</a:t>
            </a:r>
          </a:p>
          <a:p>
            <a:r>
              <a:rPr lang="en-US" sz="800" dirty="0"/>
              <a:t>	</a:t>
            </a:r>
            <a:r>
              <a:rPr lang="en-US" sz="800" dirty="0" err="1"/>
              <a:t>int</a:t>
            </a:r>
            <a:r>
              <a:rPr lang="en-US" sz="800" dirty="0"/>
              <a:t> </a:t>
            </a:r>
            <a:r>
              <a:rPr lang="en-US" sz="800" dirty="0" err="1"/>
              <a:t>hlpVerPtr</a:t>
            </a:r>
            <a:r>
              <a:rPr lang="en-US" sz="800" dirty="0"/>
              <a:t> = (</a:t>
            </a:r>
            <a:r>
              <a:rPr lang="en-US" sz="800" dirty="0" err="1"/>
              <a:t>ver_wrPos</a:t>
            </a:r>
            <a:r>
              <a:rPr lang="en-US" sz="800" dirty="0"/>
              <a:t> + 1) % </a:t>
            </a:r>
            <a:r>
              <a:rPr lang="en-US" sz="800" dirty="0" err="1"/>
              <a:t>verBufferSize</a:t>
            </a:r>
            <a:r>
              <a:rPr lang="en-US" sz="800" dirty="0"/>
              <a:t>;</a:t>
            </a:r>
          </a:p>
          <a:p>
            <a:r>
              <a:rPr lang="en-US" sz="800" dirty="0" smtClean="0"/>
              <a:t>        	if </a:t>
            </a:r>
            <a:r>
              <a:rPr lang="en-US" sz="800" dirty="0"/>
              <a:t>(</a:t>
            </a:r>
            <a:r>
              <a:rPr lang="en-US" sz="800" dirty="0" err="1"/>
              <a:t>digitalRead</a:t>
            </a:r>
            <a:r>
              <a:rPr lang="en-US" sz="800" dirty="0"/>
              <a:t>(</a:t>
            </a:r>
            <a:r>
              <a:rPr lang="en-US" sz="800" dirty="0" err="1"/>
              <a:t>m_rxPin</a:t>
            </a:r>
            <a:r>
              <a:rPr lang="en-US" sz="800" dirty="0"/>
              <a:t>) != !</a:t>
            </a:r>
            <a:r>
              <a:rPr lang="en-US" sz="800" dirty="0" err="1"/>
              <a:t>m_invert</a:t>
            </a:r>
            <a:r>
              <a:rPr lang="en-US" sz="800" dirty="0"/>
              <a:t> ? LOW : HIGH) //last check before </a:t>
            </a:r>
            <a:r>
              <a:rPr lang="en-US" sz="800" dirty="0" smtClean="0"/>
              <a:t>sending     	{</a:t>
            </a:r>
            <a:endParaRPr lang="en-US" sz="800" dirty="0"/>
          </a:p>
          <a:p>
            <a:r>
              <a:rPr lang="en-US" sz="800" dirty="0"/>
              <a:t>	</a:t>
            </a:r>
            <a:r>
              <a:rPr lang="en-US" sz="800" dirty="0" smtClean="0"/>
              <a:t>	</a:t>
            </a:r>
            <a:r>
              <a:rPr lang="en-US" sz="800" dirty="0" err="1" smtClean="0"/>
              <a:t>HardwareSerial</a:t>
            </a:r>
            <a:r>
              <a:rPr lang="en-US" sz="800" dirty="0"/>
              <a:t>::write(</a:t>
            </a:r>
            <a:r>
              <a:rPr lang="en-US" sz="800" dirty="0" err="1"/>
              <a:t>tx_buffer</a:t>
            </a:r>
            <a:r>
              <a:rPr lang="en-US" sz="800" dirty="0"/>
              <a:t>[</a:t>
            </a:r>
            <a:r>
              <a:rPr lang="en-US" sz="800" dirty="0" err="1"/>
              <a:t>hlpRdPtr</a:t>
            </a:r>
            <a:r>
              <a:rPr lang="en-US" sz="800" dirty="0"/>
              <a:t>]); //send first byte</a:t>
            </a:r>
          </a:p>
          <a:p>
            <a:r>
              <a:rPr lang="en-US" sz="800" dirty="0"/>
              <a:t>		</a:t>
            </a:r>
            <a:r>
              <a:rPr lang="en-US" sz="800" dirty="0" err="1" smtClean="0"/>
              <a:t>ver_buffer</a:t>
            </a:r>
            <a:r>
              <a:rPr lang="en-US" sz="800" dirty="0" smtClean="0"/>
              <a:t>[</a:t>
            </a:r>
            <a:r>
              <a:rPr lang="en-US" sz="800" dirty="0" err="1" smtClean="0"/>
              <a:t>hlpVerPtr</a:t>
            </a:r>
            <a:r>
              <a:rPr lang="en-US" sz="800" dirty="0"/>
              <a:t>] = </a:t>
            </a:r>
            <a:r>
              <a:rPr lang="en-US" sz="800" dirty="0" err="1"/>
              <a:t>tx_buffer</a:t>
            </a:r>
            <a:r>
              <a:rPr lang="en-US" sz="800" dirty="0"/>
              <a:t>[</a:t>
            </a:r>
            <a:r>
              <a:rPr lang="en-US" sz="800" dirty="0" err="1"/>
              <a:t>hlpRdPtr</a:t>
            </a:r>
            <a:r>
              <a:rPr lang="en-US" sz="800" dirty="0"/>
              <a:t>];</a:t>
            </a:r>
          </a:p>
          <a:p>
            <a:r>
              <a:rPr lang="en-US" sz="800" dirty="0"/>
              <a:t>		</a:t>
            </a:r>
            <a:r>
              <a:rPr lang="en-US" sz="800" dirty="0" err="1" smtClean="0"/>
              <a:t>ver_wrPos</a:t>
            </a:r>
            <a:r>
              <a:rPr lang="en-US" sz="800" dirty="0" smtClean="0"/>
              <a:t> </a:t>
            </a:r>
            <a:r>
              <a:rPr lang="en-US" sz="800" dirty="0"/>
              <a:t>= </a:t>
            </a:r>
            <a:r>
              <a:rPr lang="en-US" sz="800" dirty="0" err="1"/>
              <a:t>hlpVerPtr</a:t>
            </a:r>
            <a:r>
              <a:rPr lang="en-US" sz="800" dirty="0"/>
              <a:t>;</a:t>
            </a:r>
          </a:p>
          <a:p>
            <a:r>
              <a:rPr lang="en-US" sz="800" dirty="0"/>
              <a:t>		</a:t>
            </a:r>
            <a:r>
              <a:rPr lang="en-US" sz="800" dirty="0" err="1" smtClean="0"/>
              <a:t>tx_rdPos</a:t>
            </a:r>
            <a:r>
              <a:rPr lang="en-US" sz="800" dirty="0" smtClean="0"/>
              <a:t> </a:t>
            </a:r>
            <a:r>
              <a:rPr lang="en-US" sz="800" dirty="0"/>
              <a:t>= </a:t>
            </a:r>
            <a:r>
              <a:rPr lang="en-US" sz="800" dirty="0" err="1"/>
              <a:t>hlpRdPtr</a:t>
            </a:r>
            <a:r>
              <a:rPr lang="en-US" sz="800" dirty="0"/>
              <a:t>;</a:t>
            </a:r>
          </a:p>
          <a:p>
            <a:r>
              <a:rPr lang="en-US" sz="800" dirty="0"/>
              <a:t>		</a:t>
            </a:r>
            <a:r>
              <a:rPr lang="en-US" sz="800" dirty="0" smtClean="0"/>
              <a:t>while </a:t>
            </a:r>
            <a:r>
              <a:rPr lang="en-US" sz="800" dirty="0"/>
              <a:t>(</a:t>
            </a:r>
            <a:r>
              <a:rPr lang="en-US" sz="800" dirty="0" err="1"/>
              <a:t>tx_wrPos</a:t>
            </a:r>
            <a:r>
              <a:rPr lang="en-US" sz="800" dirty="0"/>
              <a:t> != </a:t>
            </a:r>
            <a:r>
              <a:rPr lang="en-US" sz="800" dirty="0" err="1"/>
              <a:t>tx_rdPos</a:t>
            </a:r>
            <a:r>
              <a:rPr lang="en-US" sz="800" dirty="0"/>
              <a:t>) //now sending the rest back to </a:t>
            </a:r>
            <a:r>
              <a:rPr lang="en-US" sz="800" dirty="0" smtClean="0"/>
              <a:t>back </a:t>
            </a:r>
            <a:r>
              <a:rPr lang="en-US" sz="800" dirty="0"/>
              <a:t>	</a:t>
            </a:r>
            <a:r>
              <a:rPr lang="en-US" sz="800" dirty="0" smtClean="0"/>
              <a:t>{</a:t>
            </a:r>
            <a:endParaRPr lang="en-US" sz="800" dirty="0"/>
          </a:p>
          <a:p>
            <a:r>
              <a:rPr lang="en-US" sz="800" dirty="0"/>
              <a:t>			</a:t>
            </a:r>
            <a:r>
              <a:rPr lang="en-US" sz="800" dirty="0" err="1"/>
              <a:t>hlpRdPtr</a:t>
            </a:r>
            <a:r>
              <a:rPr lang="en-US" sz="800" dirty="0"/>
              <a:t> = (</a:t>
            </a:r>
            <a:r>
              <a:rPr lang="en-US" sz="800" dirty="0" err="1"/>
              <a:t>tx_rdPos</a:t>
            </a:r>
            <a:r>
              <a:rPr lang="en-US" sz="800" dirty="0"/>
              <a:t> + 1) % </a:t>
            </a:r>
            <a:r>
              <a:rPr lang="en-US" sz="800" dirty="0" err="1"/>
              <a:t>txBufferSize</a:t>
            </a:r>
            <a:r>
              <a:rPr lang="en-US" sz="800" dirty="0"/>
              <a:t>;</a:t>
            </a:r>
          </a:p>
          <a:p>
            <a:r>
              <a:rPr lang="en-US" sz="800" dirty="0"/>
              <a:t>			</a:t>
            </a:r>
            <a:r>
              <a:rPr lang="en-US" sz="800" dirty="0" err="1"/>
              <a:t>hlpVerPtr</a:t>
            </a:r>
            <a:r>
              <a:rPr lang="en-US" sz="800" dirty="0"/>
              <a:t> = (</a:t>
            </a:r>
            <a:r>
              <a:rPr lang="en-US" sz="800" dirty="0" err="1"/>
              <a:t>ver_wrPos</a:t>
            </a:r>
            <a:r>
              <a:rPr lang="en-US" sz="800" dirty="0"/>
              <a:t> + 1) % </a:t>
            </a:r>
            <a:r>
              <a:rPr lang="en-US" sz="800" dirty="0" err="1"/>
              <a:t>verBufferSize</a:t>
            </a:r>
            <a:r>
              <a:rPr lang="en-US" sz="800" dirty="0"/>
              <a:t>;</a:t>
            </a:r>
          </a:p>
          <a:p>
            <a:r>
              <a:rPr lang="en-US" sz="800" dirty="0"/>
              <a:t>			</a:t>
            </a:r>
            <a:r>
              <a:rPr lang="en-US" sz="800" dirty="0" err="1"/>
              <a:t>HardwareSerial</a:t>
            </a:r>
            <a:r>
              <a:rPr lang="en-US" sz="800" dirty="0"/>
              <a:t>::write(</a:t>
            </a:r>
            <a:r>
              <a:rPr lang="en-US" sz="800" dirty="0" err="1"/>
              <a:t>tx_buffer</a:t>
            </a:r>
            <a:r>
              <a:rPr lang="en-US" sz="800" dirty="0"/>
              <a:t>[</a:t>
            </a:r>
            <a:r>
              <a:rPr lang="en-US" sz="800" dirty="0" err="1"/>
              <a:t>hlpRdPtr</a:t>
            </a:r>
            <a:r>
              <a:rPr lang="en-US" sz="800" dirty="0"/>
              <a:t>]); //send next byte</a:t>
            </a:r>
          </a:p>
          <a:p>
            <a:r>
              <a:rPr lang="en-US" sz="800" dirty="0"/>
              <a:t>			</a:t>
            </a:r>
            <a:r>
              <a:rPr lang="en-US" sz="800" dirty="0" err="1"/>
              <a:t>ver_buffer</a:t>
            </a:r>
            <a:r>
              <a:rPr lang="en-US" sz="800" dirty="0"/>
              <a:t>[</a:t>
            </a:r>
            <a:r>
              <a:rPr lang="en-US" sz="800" dirty="0" err="1"/>
              <a:t>hlpVerPtr</a:t>
            </a:r>
            <a:r>
              <a:rPr lang="en-US" sz="800" dirty="0"/>
              <a:t>] = </a:t>
            </a:r>
            <a:r>
              <a:rPr lang="en-US" sz="800" dirty="0" err="1"/>
              <a:t>tx_buffer</a:t>
            </a:r>
            <a:r>
              <a:rPr lang="en-US" sz="800" dirty="0"/>
              <a:t>[</a:t>
            </a:r>
            <a:r>
              <a:rPr lang="en-US" sz="800" dirty="0" err="1"/>
              <a:t>hlpRdPtr</a:t>
            </a:r>
            <a:r>
              <a:rPr lang="en-US" sz="800" dirty="0"/>
              <a:t>];</a:t>
            </a:r>
          </a:p>
          <a:p>
            <a:r>
              <a:rPr lang="en-US" sz="800" dirty="0"/>
              <a:t>			</a:t>
            </a:r>
            <a:r>
              <a:rPr lang="en-US" sz="800" dirty="0" err="1"/>
              <a:t>ver_wrPos</a:t>
            </a:r>
            <a:r>
              <a:rPr lang="en-US" sz="800" dirty="0"/>
              <a:t> = </a:t>
            </a:r>
            <a:r>
              <a:rPr lang="en-US" sz="800" dirty="0" err="1"/>
              <a:t>hlpVerPtr</a:t>
            </a:r>
            <a:r>
              <a:rPr lang="en-US" sz="800" dirty="0"/>
              <a:t>;</a:t>
            </a:r>
          </a:p>
          <a:p>
            <a:r>
              <a:rPr lang="en-US" sz="800" dirty="0"/>
              <a:t>			</a:t>
            </a:r>
            <a:r>
              <a:rPr lang="en-US" sz="800" dirty="0" err="1"/>
              <a:t>tx_rdPos</a:t>
            </a:r>
            <a:r>
              <a:rPr lang="en-US" sz="800" dirty="0"/>
              <a:t> = </a:t>
            </a:r>
            <a:r>
              <a:rPr lang="en-US" sz="800" dirty="0" err="1"/>
              <a:t>hlpRdPtr</a:t>
            </a:r>
            <a:r>
              <a:rPr lang="en-US" sz="800" dirty="0"/>
              <a:t>;</a:t>
            </a:r>
          </a:p>
          <a:p>
            <a:r>
              <a:rPr lang="en-US" sz="800" dirty="0"/>
              <a:t>		</a:t>
            </a:r>
            <a:r>
              <a:rPr lang="en-US" sz="800" dirty="0" smtClean="0"/>
              <a:t>}</a:t>
            </a:r>
            <a:endParaRPr lang="en-US" sz="800" dirty="0"/>
          </a:p>
          <a:p>
            <a:r>
              <a:rPr lang="en-US" sz="800" dirty="0"/>
              <a:t>	}</a:t>
            </a:r>
          </a:p>
          <a:p>
            <a:r>
              <a:rPr lang="en-US" sz="800" dirty="0" smtClean="0"/>
              <a:t>    }</a:t>
            </a:r>
            <a:endParaRPr lang="en-US" sz="800" dirty="0"/>
          </a:p>
          <a:p>
            <a:r>
              <a:rPr lang="en-US" sz="800" dirty="0"/>
              <a:t>}</a:t>
            </a:r>
          </a:p>
          <a:p>
            <a:endParaRPr lang="en-US" sz="800" dirty="0"/>
          </a:p>
        </p:txBody>
      </p:sp>
      <p:sp>
        <p:nvSpPr>
          <p:cNvPr id="5" name="TextBox 4"/>
          <p:cNvSpPr txBox="1"/>
          <p:nvPr/>
        </p:nvSpPr>
        <p:spPr>
          <a:xfrm>
            <a:off x="5749660" y="209550"/>
            <a:ext cx="3241940" cy="3416320"/>
          </a:xfrm>
          <a:prstGeom prst="rect">
            <a:avLst/>
          </a:prstGeom>
          <a:noFill/>
          <a:ln>
            <a:noFill/>
          </a:ln>
        </p:spPr>
        <p:txBody>
          <a:bodyPr wrap="square" rtlCol="0">
            <a:spAutoFit/>
          </a:bodyPr>
          <a:lstStyle/>
          <a:p>
            <a:r>
              <a:rPr lang="en-US" sz="1000" b="1" dirty="0" err="1" smtClean="0"/>
              <a:t>LocoNet</a:t>
            </a:r>
            <a:r>
              <a:rPr lang="en-US" sz="1000" b="1" dirty="0" smtClean="0"/>
              <a:t> Access and Control Task</a:t>
            </a:r>
          </a:p>
          <a:p>
            <a:r>
              <a:rPr lang="en-US" sz="800" dirty="0" smtClean="0"/>
              <a:t>First, check if </a:t>
            </a:r>
            <a:r>
              <a:rPr lang="en-US" sz="800" dirty="0" err="1" smtClean="0"/>
              <a:t>LocoNet</a:t>
            </a:r>
            <a:r>
              <a:rPr lang="en-US" sz="800" dirty="0" smtClean="0"/>
              <a:t> is busy, if so reset the CD </a:t>
            </a:r>
            <a:r>
              <a:rPr lang="en-US" sz="800" dirty="0" err="1" smtClean="0"/>
              <a:t>Backoff</a:t>
            </a:r>
            <a:r>
              <a:rPr lang="en-US" sz="800" dirty="0" smtClean="0"/>
              <a:t> timer</a:t>
            </a:r>
          </a:p>
          <a:p>
            <a:endParaRPr lang="en-US" sz="800" dirty="0"/>
          </a:p>
          <a:p>
            <a:r>
              <a:rPr lang="en-US" sz="800" dirty="0" smtClean="0"/>
              <a:t>Check if anything is in the receive buffer. If so, read and process it</a:t>
            </a:r>
          </a:p>
          <a:p>
            <a:endParaRPr lang="en-US" sz="800" dirty="0" smtClean="0"/>
          </a:p>
          <a:p>
            <a:endParaRPr lang="en-US" sz="800" dirty="0"/>
          </a:p>
          <a:p>
            <a:r>
              <a:rPr lang="en-US" sz="800" dirty="0" smtClean="0"/>
              <a:t>If something is in the verification buffer, the incoming data is an echo. In this case, check for collision and set the collision flag 0x0200 if collision is detected. Also, flush the hardware buffers and set the transmit line low for 15 bit times as set forward in </a:t>
            </a:r>
            <a:r>
              <a:rPr lang="en-US" sz="800" dirty="0" err="1" smtClean="0"/>
              <a:t>LocoNet</a:t>
            </a:r>
            <a:r>
              <a:rPr lang="en-US" sz="800" dirty="0" smtClean="0"/>
              <a:t> PE standard.</a:t>
            </a:r>
          </a:p>
          <a:p>
            <a:r>
              <a:rPr lang="en-US" sz="800" dirty="0" smtClean="0"/>
              <a:t>If data is an echo, also set the Echo flag 0x0100 for the application to know.</a:t>
            </a:r>
          </a:p>
          <a:p>
            <a:endParaRPr lang="en-US" sz="800" dirty="0"/>
          </a:p>
          <a:p>
            <a:endParaRPr lang="en-US" sz="800" dirty="0" smtClean="0"/>
          </a:p>
          <a:p>
            <a:endParaRPr lang="en-US" sz="800" dirty="0"/>
          </a:p>
          <a:p>
            <a:endParaRPr lang="en-US" sz="800" dirty="0" smtClean="0"/>
          </a:p>
          <a:p>
            <a:endParaRPr lang="en-US" sz="800" dirty="0"/>
          </a:p>
          <a:p>
            <a:endParaRPr lang="en-US" sz="800" dirty="0" smtClean="0"/>
          </a:p>
          <a:p>
            <a:endParaRPr lang="en-US" sz="800" dirty="0"/>
          </a:p>
          <a:p>
            <a:r>
              <a:rPr lang="en-US" sz="800" dirty="0" smtClean="0"/>
              <a:t>Place received bytes in buffer for application to pick up</a:t>
            </a:r>
          </a:p>
          <a:p>
            <a:endParaRPr lang="en-US" sz="800" dirty="0"/>
          </a:p>
          <a:p>
            <a:endParaRPr lang="en-US" sz="800" dirty="0" smtClean="0"/>
          </a:p>
          <a:p>
            <a:r>
              <a:rPr lang="en-US" sz="800" dirty="0" smtClean="0"/>
              <a:t>Check if anything needs to be sent out and </a:t>
            </a:r>
            <a:r>
              <a:rPr lang="en-US" sz="800" dirty="0" err="1" smtClean="0"/>
              <a:t>LocoNet</a:t>
            </a:r>
            <a:r>
              <a:rPr lang="en-US" sz="800" dirty="0" smtClean="0"/>
              <a:t> is available</a:t>
            </a:r>
          </a:p>
          <a:p>
            <a:endParaRPr lang="en-US" sz="800" dirty="0"/>
          </a:p>
          <a:p>
            <a:endParaRPr lang="en-US" sz="800" dirty="0" smtClean="0"/>
          </a:p>
          <a:p>
            <a:r>
              <a:rPr lang="en-US" sz="800" dirty="0" smtClean="0"/>
              <a:t>If so, place data in Serial hardware buffer and copy in verification FIFO. Then place the remaining bytes of the message in the buffer as well.</a:t>
            </a:r>
            <a:endParaRPr lang="en-US" sz="800" dirty="0"/>
          </a:p>
        </p:txBody>
      </p:sp>
      <p:cxnSp>
        <p:nvCxnSpPr>
          <p:cNvPr id="7" name="Straight Arrow Connector 6"/>
          <p:cNvCxnSpPr/>
          <p:nvPr/>
        </p:nvCxnSpPr>
        <p:spPr>
          <a:xfrm flipH="1">
            <a:off x="2971800" y="438150"/>
            <a:ext cx="27778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581400" y="666750"/>
            <a:ext cx="216826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895600" y="1047750"/>
            <a:ext cx="285406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743200" y="2571750"/>
            <a:ext cx="3048000" cy="1168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3352800" y="2876550"/>
            <a:ext cx="239686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029200" y="333375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257800" y="3562350"/>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176168"/>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pPr lvl="0"/>
            <a:r>
              <a:rPr lang="en-US" sz="2000" dirty="0"/>
              <a:t>The ESP 32 is an incredibly powerful controller. </a:t>
            </a:r>
            <a:r>
              <a:rPr lang="en-US" sz="2000" dirty="0" smtClean="0"/>
              <a:t>To me, the core features make </a:t>
            </a:r>
            <a:r>
              <a:rPr lang="en-US" sz="2000" dirty="0"/>
              <a:t>it the controller of choice for a lot of projects</a:t>
            </a:r>
          </a:p>
          <a:p>
            <a:pPr lvl="0"/>
            <a:r>
              <a:rPr lang="en-US" sz="2000" dirty="0"/>
              <a:t>The Touch feature is very </a:t>
            </a:r>
            <a:r>
              <a:rPr lang="en-US" sz="2000" dirty="0" smtClean="0"/>
              <a:t>promising and a </a:t>
            </a:r>
            <a:r>
              <a:rPr lang="en-US" sz="2000" dirty="0"/>
              <a:t>good basis for the touch operation on the CTC panel</a:t>
            </a:r>
          </a:p>
          <a:p>
            <a:pPr lvl="0"/>
            <a:r>
              <a:rPr lang="en-US" sz="2000" dirty="0"/>
              <a:t>The </a:t>
            </a:r>
            <a:r>
              <a:rPr lang="en-US" sz="2000" dirty="0" smtClean="0"/>
              <a:t>strength </a:t>
            </a:r>
            <a:r>
              <a:rPr lang="en-US" sz="2000" dirty="0"/>
              <a:t>of the touch signals </a:t>
            </a:r>
            <a:r>
              <a:rPr lang="en-US" sz="2000" dirty="0" smtClean="0"/>
              <a:t>is sufficient even </a:t>
            </a:r>
            <a:r>
              <a:rPr lang="en-US" sz="2000" dirty="0"/>
              <a:t>when feeding them through an analog multiplexer. </a:t>
            </a:r>
            <a:r>
              <a:rPr lang="en-US" sz="2000" dirty="0" smtClean="0"/>
              <a:t>This allows for 64 buttons on the CTC panel with no problems</a:t>
            </a:r>
            <a:endParaRPr lang="en-US" sz="2000" dirty="0"/>
          </a:p>
          <a:p>
            <a:pPr lvl="0"/>
            <a:r>
              <a:rPr lang="en-US" sz="2000" dirty="0"/>
              <a:t>Thanks to 3 hardware serial ports on the ESP32 it is possible to use one for the </a:t>
            </a:r>
            <a:r>
              <a:rPr lang="en-US" sz="2000" dirty="0" err="1"/>
              <a:t>LocoNet</a:t>
            </a:r>
            <a:r>
              <a:rPr lang="en-US" sz="2000" dirty="0"/>
              <a:t> </a:t>
            </a:r>
            <a:r>
              <a:rPr lang="en-US" sz="2000" dirty="0" smtClean="0"/>
              <a:t>communication</a:t>
            </a:r>
            <a:endParaRPr lang="en-US" sz="2000" dirty="0"/>
          </a:p>
        </p:txBody>
      </p:sp>
    </p:spTree>
    <p:extLst>
      <p:ext uri="{BB962C8B-B14F-4D97-AF65-F5344CB8AC3E}">
        <p14:creationId xmlns:p14="http://schemas.microsoft.com/office/powerpoint/2010/main" val="2260381166"/>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pic>
        <p:nvPicPr>
          <p:cNvPr id="4" name="Picture 2" descr="Image result for like, comment, subscrib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444" t="21539" r="4062" b="23994"/>
          <a:stretch/>
        </p:blipFill>
        <p:spPr bwMode="auto">
          <a:xfrm>
            <a:off x="533400" y="3105150"/>
            <a:ext cx="4181923" cy="14478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353130"/>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09550"/>
            <a:ext cx="8839200" cy="4385073"/>
          </a:xfrm>
        </p:spPr>
        <p:txBody>
          <a:bodyPr>
            <a:normAutofit/>
          </a:bodyPr>
          <a:lstStyle/>
          <a:p>
            <a:pPr marL="0" indent="0">
              <a:buNone/>
            </a:pPr>
            <a:r>
              <a:rPr lang="en-US" sz="1200" dirty="0" smtClean="0"/>
              <a:t>Touch Pad </a:t>
            </a:r>
            <a:r>
              <a:rPr lang="en-US" sz="1200" dirty="0"/>
              <a:t>API: </a:t>
            </a:r>
            <a:r>
              <a:rPr lang="en-US" sz="1200" dirty="0">
                <a:hlinkClick r:id="rId2"/>
              </a:rPr>
              <a:t>https://</a:t>
            </a:r>
            <a:r>
              <a:rPr lang="en-US" sz="1200" dirty="0" smtClean="0">
                <a:hlinkClick r:id="rId2"/>
              </a:rPr>
              <a:t>github.com/espressif/arduino-esp32/blob/master/tools/sdk/include/driver/driver/touch_pad.h</a:t>
            </a:r>
            <a:endParaRPr lang="en-US" sz="1200" dirty="0" smtClean="0"/>
          </a:p>
          <a:p>
            <a:pPr marL="0" indent="0">
              <a:buNone/>
            </a:pPr>
            <a:endParaRPr lang="en-US" sz="1200" dirty="0" smtClean="0"/>
          </a:p>
          <a:p>
            <a:pPr marL="0" indent="0">
              <a:buNone/>
            </a:pPr>
            <a:r>
              <a:rPr lang="en-US" sz="1200" dirty="0" smtClean="0"/>
              <a:t>Touch </a:t>
            </a:r>
            <a:r>
              <a:rPr lang="en-US" sz="1200" dirty="0"/>
              <a:t>Pad Specs: </a:t>
            </a:r>
            <a:r>
              <a:rPr lang="en-US" sz="1200" dirty="0">
                <a:hlinkClick r:id="rId3"/>
              </a:rPr>
              <a:t>https://docs.espressif.com/projects/esp-idf/en/latest/api-reference/peripherals/touch_pad.html</a:t>
            </a:r>
            <a:r>
              <a:rPr lang="en-US" sz="1200" dirty="0" smtClean="0">
                <a:hlinkClick r:id="rId3"/>
              </a:rPr>
              <a:t>#</a:t>
            </a:r>
            <a:endParaRPr lang="en-US" sz="1200" dirty="0" smtClean="0"/>
          </a:p>
          <a:p>
            <a:pPr marL="0" indent="0">
              <a:buNone/>
            </a:pPr>
            <a:endParaRPr lang="en-US" sz="1200" dirty="0" smtClean="0"/>
          </a:p>
          <a:p>
            <a:pPr marL="0" indent="0">
              <a:buNone/>
            </a:pPr>
            <a:r>
              <a:rPr lang="en-US" sz="1200" dirty="0" smtClean="0"/>
              <a:t>ESP32 </a:t>
            </a:r>
            <a:r>
              <a:rPr lang="en-US" sz="1200" dirty="0"/>
              <a:t>Documentation: </a:t>
            </a:r>
            <a:r>
              <a:rPr lang="en-US" sz="1200" dirty="0">
                <a:hlinkClick r:id="rId4"/>
              </a:rPr>
              <a:t>https://</a:t>
            </a:r>
            <a:r>
              <a:rPr lang="en-US" sz="1200" dirty="0" smtClean="0">
                <a:hlinkClick r:id="rId4"/>
              </a:rPr>
              <a:t>www.espressif.com/en/products/hardware/esp32/resources</a:t>
            </a:r>
            <a:endParaRPr lang="en-US" sz="1200" dirty="0" smtClean="0"/>
          </a:p>
          <a:p>
            <a:pPr marL="0" indent="0">
              <a:buNone/>
            </a:pPr>
            <a:endParaRPr lang="en-US" sz="1200" dirty="0" smtClean="0"/>
          </a:p>
          <a:p>
            <a:pPr marL="0" indent="0">
              <a:buNone/>
            </a:pPr>
            <a:r>
              <a:rPr lang="en-US" sz="1200" dirty="0" smtClean="0"/>
              <a:t>ESP32 </a:t>
            </a:r>
            <a:r>
              <a:rPr lang="en-US" sz="1200" dirty="0"/>
              <a:t>Technical Manual: </a:t>
            </a:r>
            <a:r>
              <a:rPr lang="en-US" sz="1200" dirty="0">
                <a:hlinkClick r:id="rId5"/>
              </a:rPr>
              <a:t>https://</a:t>
            </a:r>
            <a:r>
              <a:rPr lang="en-US" sz="1200" dirty="0" smtClean="0">
                <a:hlinkClick r:id="rId5"/>
              </a:rPr>
              <a:t>www.espressif.com/sites/default/files/documentation/esp32_technical_reference_manual_en.pdf</a:t>
            </a:r>
            <a:endParaRPr lang="en-US" sz="1200" dirty="0" smtClean="0"/>
          </a:p>
          <a:p>
            <a:pPr marL="0" indent="0">
              <a:buNone/>
            </a:pPr>
            <a:endParaRPr lang="en-US" sz="1200" dirty="0" smtClean="0"/>
          </a:p>
          <a:p>
            <a:pPr marL="0" indent="0">
              <a:buNone/>
            </a:pPr>
            <a:r>
              <a:rPr lang="en-US" sz="1200" dirty="0" smtClean="0"/>
              <a:t>74HC4067 </a:t>
            </a:r>
            <a:r>
              <a:rPr lang="en-US" sz="1200" dirty="0"/>
              <a:t>Data Sheet: </a:t>
            </a:r>
            <a:r>
              <a:rPr lang="en-US" sz="1200" dirty="0">
                <a:hlinkClick r:id="rId6"/>
              </a:rPr>
              <a:t>https://</a:t>
            </a:r>
            <a:r>
              <a:rPr lang="en-US" sz="1200" dirty="0" smtClean="0">
                <a:hlinkClick r:id="rId6"/>
              </a:rPr>
              <a:t>assets.nexperia.com/documents/data-sheet/74HC_HCT4067.pdf</a:t>
            </a:r>
            <a:endParaRPr lang="en-US" sz="1200" dirty="0" smtClean="0"/>
          </a:p>
          <a:p>
            <a:pPr marL="0" indent="0">
              <a:buNone/>
            </a:pPr>
            <a:endParaRPr lang="en-US" sz="1200" dirty="0" smtClean="0"/>
          </a:p>
          <a:p>
            <a:pPr marL="0" indent="0">
              <a:buNone/>
            </a:pPr>
            <a:r>
              <a:rPr lang="en-US" sz="1200" dirty="0" smtClean="0"/>
              <a:t>74HC4067 </a:t>
            </a:r>
            <a:r>
              <a:rPr lang="en-US" sz="1200" dirty="0"/>
              <a:t>MUX: </a:t>
            </a:r>
            <a:r>
              <a:rPr lang="en-US" sz="1200" dirty="0" smtClean="0">
                <a:hlinkClick r:id="rId7"/>
              </a:rPr>
              <a:t>https://www.amazon.com/HiLetgo-CD74HC4067-Channel-Multiplexer-Breakout/dp/B01DLHKLNE/ref=sr_1_1?ie=UTF8&amp;qid=1545841731&amp;sr=8-1&amp;keywords=74HC4067</a:t>
            </a:r>
            <a:endParaRPr lang="en-US" sz="1200" dirty="0" smtClean="0"/>
          </a:p>
          <a:p>
            <a:pPr marL="0" indent="0">
              <a:buNone/>
            </a:pPr>
            <a:endParaRPr lang="en-US" sz="1200" dirty="0" smtClean="0"/>
          </a:p>
          <a:p>
            <a:pPr marL="0" indent="0">
              <a:buNone/>
            </a:pPr>
            <a:r>
              <a:rPr lang="en-US" sz="1200" dirty="0"/>
              <a:t>Additional Materials on </a:t>
            </a:r>
            <a:r>
              <a:rPr lang="en-US" sz="1200" dirty="0" err="1"/>
              <a:t>Github</a:t>
            </a:r>
            <a:r>
              <a:rPr lang="en-US" sz="1200" dirty="0"/>
              <a:t>: </a:t>
            </a:r>
            <a:r>
              <a:rPr lang="en-US" sz="1200" dirty="0">
                <a:hlinkClick r:id="rId8"/>
              </a:rPr>
              <a:t>https://github.com/tanner87661/-</a:t>
            </a:r>
            <a:r>
              <a:rPr lang="en-US" sz="1200" dirty="0" smtClean="0">
                <a:hlinkClick r:id="rId8"/>
              </a:rPr>
              <a:t>IoTT-Video10</a:t>
            </a:r>
            <a:endParaRPr lang="en-US" sz="1200" dirty="0" smtClean="0"/>
          </a:p>
          <a:p>
            <a:pPr marL="0" indent="0">
              <a:buNone/>
            </a:pPr>
            <a:endParaRPr lang="en-US" sz="1200" dirty="0" smtClean="0"/>
          </a:p>
          <a:p>
            <a:pPr marL="0" indent="0">
              <a:buNone/>
            </a:pPr>
            <a:r>
              <a:rPr lang="en-US" sz="1200" dirty="0" smtClean="0"/>
              <a:t>Layout </a:t>
            </a:r>
            <a:r>
              <a:rPr lang="en-US" sz="1200" dirty="0"/>
              <a:t>Intro Sequence Outdoor Layout: Beat </a:t>
            </a:r>
            <a:r>
              <a:rPr lang="en-US" sz="1200" dirty="0" err="1"/>
              <a:t>Deola</a:t>
            </a:r>
            <a:r>
              <a:rPr lang="en-US" sz="1200" dirty="0"/>
              <a:t>, Switzerland​</a:t>
            </a:r>
            <a:endParaRPr lang="en-US" sz="1200" dirty="0" smtClean="0"/>
          </a:p>
          <a:p>
            <a:pPr marL="0" indent="0">
              <a:buNone/>
            </a:pPr>
            <a:endParaRPr lang="en-US" sz="1200" dirty="0"/>
          </a:p>
          <a:p>
            <a:pPr marL="0" indent="0">
              <a:buNone/>
            </a:pPr>
            <a:endParaRPr lang="en-US" sz="1200" dirty="0"/>
          </a:p>
        </p:txBody>
      </p:sp>
    </p:spTree>
    <p:extLst>
      <p:ext uri="{BB962C8B-B14F-4D97-AF65-F5344CB8AC3E}">
        <p14:creationId xmlns:p14="http://schemas.microsoft.com/office/powerpoint/2010/main" val="3082714250"/>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09550"/>
            <a:ext cx="1749069" cy="369332"/>
          </a:xfrm>
          <a:prstGeom prst="rect">
            <a:avLst/>
          </a:prstGeom>
          <a:noFill/>
        </p:spPr>
        <p:txBody>
          <a:bodyPr wrap="none" rtlCol="0">
            <a:spAutoFit/>
          </a:bodyPr>
          <a:lstStyle/>
          <a:p>
            <a:r>
              <a:rPr lang="en-US" dirty="0" smtClean="0"/>
              <a:t>IFTTT Sequences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791082422"/>
              </p:ext>
            </p:extLst>
          </p:nvPr>
        </p:nvGraphicFramePr>
        <p:xfrm>
          <a:off x="304800" y="742950"/>
          <a:ext cx="8610600" cy="4246880"/>
        </p:xfrm>
        <a:graphic>
          <a:graphicData uri="http://schemas.openxmlformats.org/drawingml/2006/table">
            <a:tbl>
              <a:tblPr firstRow="1" bandRow="1">
                <a:tableStyleId>{5C22544A-7EE6-4342-B048-85BDC9FD1C3A}</a:tableStyleId>
              </a:tblPr>
              <a:tblGrid>
                <a:gridCol w="2870200"/>
                <a:gridCol w="2870200"/>
                <a:gridCol w="2870200"/>
              </a:tblGrid>
              <a:tr h="370840">
                <a:tc>
                  <a:txBody>
                    <a:bodyPr/>
                    <a:lstStyle/>
                    <a:p>
                      <a:r>
                        <a:rPr lang="en-US" dirty="0" smtClean="0"/>
                        <a:t>IF THIS (TRUE or FALSE Condition)</a:t>
                      </a:r>
                      <a:endParaRPr lang="en-US" dirty="0"/>
                    </a:p>
                  </a:txBody>
                  <a:tcPr/>
                </a:tc>
                <a:tc>
                  <a:txBody>
                    <a:bodyPr/>
                    <a:lstStyle/>
                    <a:p>
                      <a:r>
                        <a:rPr lang="en-US" dirty="0" smtClean="0"/>
                        <a:t>THAN THAT (Action</a:t>
                      </a:r>
                      <a:r>
                        <a:rPr lang="en-US" baseline="0" dirty="0" smtClean="0"/>
                        <a:t> List)</a:t>
                      </a:r>
                      <a:endParaRPr lang="en-US" dirty="0"/>
                    </a:p>
                  </a:txBody>
                  <a:tcPr/>
                </a:tc>
                <a:tc>
                  <a:txBody>
                    <a:bodyPr/>
                    <a:lstStyle/>
                    <a:p>
                      <a:r>
                        <a:rPr lang="en-US" dirty="0" smtClean="0"/>
                        <a:t>ELSE (or nothing, Action List)</a:t>
                      </a:r>
                      <a:endParaRPr lang="en-US" dirty="0"/>
                    </a:p>
                  </a:txBody>
                  <a:tcPr/>
                </a:tc>
              </a:tr>
              <a:tr h="370840">
                <a:tc>
                  <a:txBody>
                    <a:bodyPr/>
                    <a:lstStyle/>
                    <a:p>
                      <a:r>
                        <a:rPr lang="en-US" dirty="0" smtClean="0"/>
                        <a:t>BD(x)=1</a:t>
                      </a:r>
                      <a:endParaRPr lang="en-US" dirty="0"/>
                    </a:p>
                  </a:txBody>
                  <a:tcPr/>
                </a:tc>
                <a:tc>
                  <a:txBody>
                    <a:bodyPr/>
                    <a:lstStyle/>
                    <a:p>
                      <a:r>
                        <a:rPr lang="en-US" dirty="0" smtClean="0"/>
                        <a:t>LED(x)=[12,15,27]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LED(x)=[0,0,0]</a:t>
                      </a:r>
                    </a:p>
                  </a:txBody>
                  <a:tcPr/>
                </a:tc>
              </a:tr>
              <a:tr h="370840">
                <a:tc>
                  <a:txBody>
                    <a:bodyPr/>
                    <a:lstStyle/>
                    <a:p>
                      <a:r>
                        <a:rPr lang="en-US" dirty="0" smtClean="0"/>
                        <a:t>BD(x)=1 &amp;&amp; BD(y)=0</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SWI(12)=LEFT_ON</a:t>
                      </a:r>
                      <a:endParaRPr lang="en-US" dirty="0"/>
                    </a:p>
                  </a:txBody>
                  <a:tcPr/>
                </a:tc>
                <a:tc>
                  <a:txBody>
                    <a:bodyPr/>
                    <a:lstStyle/>
                    <a:p>
                      <a:r>
                        <a:rPr lang="en-US" dirty="0" smtClean="0"/>
                        <a:t>LED(x)=[255,0,0]</a:t>
                      </a:r>
                      <a:endParaRPr lang="en-US" dirty="0"/>
                    </a:p>
                  </a:txBody>
                  <a:tcPr/>
                </a:tc>
                <a:tc>
                  <a:txBody>
                    <a:bodyPr/>
                    <a:lstStyle/>
                    <a:p>
                      <a:endParaRPr lang="en-US"/>
                    </a:p>
                  </a:txBody>
                  <a:tcPr/>
                </a:tc>
              </a:tr>
              <a:tr h="370840">
                <a:tc>
                  <a:txBody>
                    <a:bodyPr/>
                    <a:lstStyle/>
                    <a:p>
                      <a:r>
                        <a:rPr lang="en-US" dirty="0" smtClean="0"/>
                        <a:t>SWI(12)=LEFT_OFF</a:t>
                      </a:r>
                      <a:endParaRPr lang="en-US" dirty="0"/>
                    </a:p>
                  </a:txBody>
                  <a:tcPr/>
                </a:tc>
                <a:tc>
                  <a:txBody>
                    <a:bodyPr/>
                    <a:lstStyle/>
                    <a:p>
                      <a:r>
                        <a:rPr lang="en-US" dirty="0" smtClean="0"/>
                        <a:t>LED(x)=[127,0,0]</a:t>
                      </a:r>
                      <a:endParaRPr lang="en-US" dirty="0"/>
                    </a:p>
                  </a:txBody>
                  <a:tcPr/>
                </a:tc>
                <a:tc>
                  <a:txBody>
                    <a:bodyPr/>
                    <a:lstStyle/>
                    <a:p>
                      <a:endParaRPr lang="en-US" dirty="0"/>
                    </a:p>
                  </a:txBody>
                  <a:tcPr/>
                </a:tc>
              </a:tr>
              <a:tr h="370840">
                <a:tc>
                  <a:txBody>
                    <a:bodyPr/>
                    <a:lstStyle/>
                    <a:p>
                      <a:r>
                        <a:rPr lang="en-US" dirty="0" smtClean="0"/>
                        <a:t>SWI(12)=LEFT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LED(x)=[255,0,0]</a:t>
                      </a:r>
                    </a:p>
                  </a:txBody>
                  <a:tcPr/>
                </a:tc>
                <a:tc>
                  <a:txBody>
                    <a:bodyPr/>
                    <a:lstStyle/>
                    <a:p>
                      <a:endParaRPr lang="en-US" dirty="0"/>
                    </a:p>
                  </a:txBody>
                  <a:tcPr/>
                </a:tc>
              </a:tr>
              <a:tr h="370840">
                <a:tc>
                  <a:txBody>
                    <a:bodyPr/>
                    <a:lstStyle/>
                    <a:p>
                      <a:r>
                        <a:rPr lang="en-US" dirty="0" smtClean="0"/>
                        <a:t>BUT(1)=DOWN</a:t>
                      </a:r>
                      <a:endParaRPr lang="en-US" dirty="0"/>
                    </a:p>
                  </a:txBody>
                  <a:tcPr/>
                </a:tc>
                <a:tc>
                  <a:txBody>
                    <a:bodyPr/>
                    <a:lstStyle/>
                    <a:p>
                      <a:r>
                        <a:rPr lang="en-US" dirty="0" smtClean="0"/>
                        <a:t>SWI(25)=[LEFT,ON]; SWI(24)=[LEFT,PULSE]</a:t>
                      </a:r>
                      <a:endParaRPr lang="en-US" dirty="0"/>
                    </a:p>
                  </a:txBody>
                  <a:tcPr/>
                </a:tc>
                <a:tc>
                  <a:txBody>
                    <a:bodyPr/>
                    <a:lstStyle/>
                    <a:p>
                      <a:endParaRPr lang="en-US" dirty="0"/>
                    </a:p>
                  </a:txBody>
                  <a:tcPr/>
                </a:tc>
              </a:tr>
              <a:tr h="370840">
                <a:tc>
                  <a:txBody>
                    <a:bodyPr/>
                    <a:lstStyle/>
                    <a:p>
                      <a:r>
                        <a:rPr lang="en-US" dirty="0" smtClean="0"/>
                        <a:t>BUT(2)=HOLD</a:t>
                      </a:r>
                      <a:endParaRPr lang="en-US" dirty="0"/>
                    </a:p>
                  </a:txBody>
                  <a:tcPr/>
                </a:tc>
                <a:tc>
                  <a:txBody>
                    <a:bodyPr/>
                    <a:lstStyle/>
                    <a:p>
                      <a:endParaRPr lang="en-US"/>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BUT(3)=UP</a:t>
                      </a:r>
                    </a:p>
                  </a:txBody>
                  <a:tcPr/>
                </a:tc>
                <a:tc>
                  <a:txBody>
                    <a:bodyPr/>
                    <a:lstStyle/>
                    <a:p>
                      <a:endParaRPr lang="en-US"/>
                    </a:p>
                  </a:txBody>
                  <a:tcPr/>
                </a:tc>
                <a:tc>
                  <a:txBody>
                    <a:bodyPr/>
                    <a:lstStyle/>
                    <a:p>
                      <a:endParaRPr lang="en-US"/>
                    </a:p>
                  </a:txBody>
                  <a:tcPr/>
                </a:tc>
              </a:tr>
              <a:tr h="370840">
                <a:tc>
                  <a:txBody>
                    <a:bodyPr/>
                    <a:lstStyle/>
                    <a:p>
                      <a:r>
                        <a:rPr lang="en-US" dirty="0" smtClean="0"/>
                        <a:t>BUT(4)=FREE</a:t>
                      </a:r>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83434515"/>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09550"/>
            <a:ext cx="1723549" cy="369332"/>
          </a:xfrm>
          <a:prstGeom prst="rect">
            <a:avLst/>
          </a:prstGeom>
          <a:noFill/>
        </p:spPr>
        <p:txBody>
          <a:bodyPr wrap="none" rtlCol="0">
            <a:spAutoFit/>
          </a:bodyPr>
          <a:lstStyle/>
          <a:p>
            <a:r>
              <a:rPr lang="en-US" dirty="0" smtClean="0"/>
              <a:t>JSON Sequences</a:t>
            </a:r>
            <a:endParaRPr lang="en-US" dirty="0"/>
          </a:p>
        </p:txBody>
      </p:sp>
      <p:sp>
        <p:nvSpPr>
          <p:cNvPr id="5" name="TextBox 4"/>
          <p:cNvSpPr txBox="1"/>
          <p:nvPr/>
        </p:nvSpPr>
        <p:spPr>
          <a:xfrm>
            <a:off x="304800" y="666750"/>
            <a:ext cx="1593706" cy="369332"/>
          </a:xfrm>
          <a:prstGeom prst="rect">
            <a:avLst/>
          </a:prstGeom>
          <a:noFill/>
        </p:spPr>
        <p:txBody>
          <a:bodyPr wrap="none" rtlCol="0">
            <a:spAutoFit/>
          </a:bodyPr>
          <a:lstStyle/>
          <a:p>
            <a:r>
              <a:rPr lang="en-US" dirty="0" smtClean="0"/>
              <a:t>Command Line</a:t>
            </a:r>
            <a:endParaRPr lang="en-US" dirty="0"/>
          </a:p>
        </p:txBody>
      </p:sp>
      <p:sp>
        <p:nvSpPr>
          <p:cNvPr id="6" name="TextBox 5"/>
          <p:cNvSpPr txBox="1"/>
          <p:nvPr/>
        </p:nvSpPr>
        <p:spPr>
          <a:xfrm>
            <a:off x="304800" y="1059418"/>
            <a:ext cx="7362849" cy="307777"/>
          </a:xfrm>
          <a:prstGeom prst="rect">
            <a:avLst/>
          </a:prstGeom>
          <a:noFill/>
        </p:spPr>
        <p:txBody>
          <a:bodyPr wrap="none" rtlCol="0">
            <a:spAutoFit/>
          </a:bodyPr>
          <a:lstStyle/>
          <a:p>
            <a:r>
              <a:rPr lang="en-US" sz="1400" dirty="0" smtClean="0"/>
              <a:t>{"</a:t>
            </a:r>
            <a:r>
              <a:rPr lang="en-US" sz="1400" dirty="0" err="1"/>
              <a:t>IfThis</a:t>
            </a:r>
            <a:r>
              <a:rPr lang="en-US" sz="1400" dirty="0"/>
              <a:t>": "BD(x) = 1 &amp;&amp; BD(y) = 0</a:t>
            </a:r>
            <a:r>
              <a:rPr lang="en-US" sz="1400" dirty="0" smtClean="0"/>
              <a:t>","</a:t>
            </a:r>
            <a:r>
              <a:rPr lang="en-US" sz="1400" dirty="0"/>
              <a:t>ThenThat": "LED(x) = [12, 15, 27</a:t>
            </a:r>
            <a:r>
              <a:rPr lang="en-US" sz="1400" dirty="0" smtClean="0"/>
              <a:t>]","</a:t>
            </a:r>
            <a:r>
              <a:rPr lang="en-US" sz="1400" dirty="0" err="1"/>
              <a:t>OrElse</a:t>
            </a:r>
            <a:r>
              <a:rPr lang="en-US" sz="1400" dirty="0"/>
              <a:t>": "LED(x) = [0, 0, 0</a:t>
            </a:r>
            <a:r>
              <a:rPr lang="en-US" sz="1400" dirty="0" smtClean="0"/>
              <a:t>]"}</a:t>
            </a:r>
            <a:endParaRPr lang="en-US" sz="1400" dirty="0"/>
          </a:p>
        </p:txBody>
      </p:sp>
      <p:sp>
        <p:nvSpPr>
          <p:cNvPr id="7" name="TextBox 6"/>
          <p:cNvSpPr txBox="1"/>
          <p:nvPr/>
        </p:nvSpPr>
        <p:spPr>
          <a:xfrm>
            <a:off x="304800" y="1490305"/>
            <a:ext cx="1520609" cy="369332"/>
          </a:xfrm>
          <a:prstGeom prst="rect">
            <a:avLst/>
          </a:prstGeom>
          <a:noFill/>
        </p:spPr>
        <p:txBody>
          <a:bodyPr wrap="none" rtlCol="0">
            <a:spAutoFit/>
          </a:bodyPr>
          <a:lstStyle/>
          <a:p>
            <a:r>
              <a:rPr lang="en-US" dirty="0" smtClean="0"/>
              <a:t>Command List</a:t>
            </a:r>
            <a:endParaRPr lang="en-US" dirty="0"/>
          </a:p>
        </p:txBody>
      </p:sp>
      <p:sp>
        <p:nvSpPr>
          <p:cNvPr id="8" name="TextBox 7"/>
          <p:cNvSpPr txBox="1"/>
          <p:nvPr/>
        </p:nvSpPr>
        <p:spPr>
          <a:xfrm>
            <a:off x="304800" y="1882973"/>
            <a:ext cx="8656472" cy="2677656"/>
          </a:xfrm>
          <a:prstGeom prst="rect">
            <a:avLst/>
          </a:prstGeom>
          <a:noFill/>
        </p:spPr>
        <p:txBody>
          <a:bodyPr wrap="none" rtlCol="0">
            <a:spAutoFit/>
          </a:bodyPr>
          <a:lstStyle/>
          <a:p>
            <a:pPr>
              <a:tabLst>
                <a:tab pos="357188" algn="l"/>
                <a:tab pos="715963" algn="l"/>
                <a:tab pos="1073150" algn="l"/>
              </a:tabLst>
            </a:pPr>
            <a:r>
              <a:rPr lang="en-US" sz="1400" dirty="0"/>
              <a:t>{</a:t>
            </a:r>
          </a:p>
          <a:p>
            <a:pPr>
              <a:tabLst>
                <a:tab pos="357188" algn="l"/>
                <a:tab pos="715963" algn="l"/>
                <a:tab pos="1073150" algn="l"/>
              </a:tabLst>
            </a:pPr>
            <a:r>
              <a:rPr lang="en-US" sz="1400" dirty="0"/>
              <a:t>	"</a:t>
            </a:r>
            <a:r>
              <a:rPr lang="en-US" sz="1400" dirty="0" err="1"/>
              <a:t>ListName</a:t>
            </a:r>
            <a:r>
              <a:rPr lang="en-US" sz="1400" dirty="0"/>
              <a:t>": "</a:t>
            </a:r>
            <a:r>
              <a:rPr lang="en-US" sz="1400" dirty="0" err="1"/>
              <a:t>ThisCTC</a:t>
            </a:r>
            <a:r>
              <a:rPr lang="en-US" sz="1400" dirty="0"/>
              <a:t>",</a:t>
            </a:r>
          </a:p>
          <a:p>
            <a:pPr>
              <a:tabLst>
                <a:tab pos="357188" algn="l"/>
                <a:tab pos="715963" algn="l"/>
                <a:tab pos="1073150" algn="l"/>
              </a:tabLst>
            </a:pPr>
            <a:r>
              <a:rPr lang="en-US" sz="1400" dirty="0"/>
              <a:t>	"Commands": </a:t>
            </a:r>
            <a:endParaRPr lang="en-US" sz="1400" dirty="0" smtClean="0"/>
          </a:p>
          <a:p>
            <a:pPr>
              <a:tabLst>
                <a:tab pos="357188" algn="l"/>
                <a:tab pos="715963" algn="l"/>
                <a:tab pos="1073150" algn="l"/>
              </a:tabLst>
            </a:pPr>
            <a:r>
              <a:rPr lang="en-US" sz="1400" dirty="0"/>
              <a:t>	</a:t>
            </a:r>
            <a:r>
              <a:rPr lang="en-US" sz="1400" dirty="0" smtClean="0"/>
              <a:t>[	</a:t>
            </a:r>
          </a:p>
          <a:p>
            <a:pPr>
              <a:tabLst>
                <a:tab pos="357188" algn="l"/>
                <a:tab pos="715963" algn="l"/>
                <a:tab pos="1073150" algn="l"/>
              </a:tabLst>
            </a:pPr>
            <a:r>
              <a:rPr lang="en-US" sz="1400" dirty="0"/>
              <a:t>	</a:t>
            </a:r>
            <a:r>
              <a:rPr lang="en-US" sz="1400" dirty="0" smtClean="0"/>
              <a:t>	{</a:t>
            </a:r>
            <a:endParaRPr lang="en-US" sz="1400" dirty="0"/>
          </a:p>
          <a:p>
            <a:pPr>
              <a:tabLst>
                <a:tab pos="357188" algn="l"/>
                <a:tab pos="715963" algn="l"/>
                <a:tab pos="1073150" algn="l"/>
              </a:tabLst>
            </a:pPr>
            <a:r>
              <a:rPr lang="en-US" sz="1400" dirty="0"/>
              <a:t>			"</a:t>
            </a:r>
            <a:r>
              <a:rPr lang="en-US" sz="1400" dirty="0" err="1"/>
              <a:t>IfThis</a:t>
            </a:r>
            <a:r>
              <a:rPr lang="en-US" sz="1400" dirty="0"/>
              <a:t>": "</a:t>
            </a:r>
            <a:r>
              <a:rPr lang="en-US" sz="1400" dirty="0" smtClean="0"/>
              <a:t>BD(12) </a:t>
            </a:r>
            <a:r>
              <a:rPr lang="en-US" sz="1400" dirty="0"/>
              <a:t>= 1 &amp;&amp; </a:t>
            </a:r>
            <a:r>
              <a:rPr lang="en-US" sz="1400" dirty="0" smtClean="0"/>
              <a:t>BD(5) </a:t>
            </a:r>
            <a:r>
              <a:rPr lang="en-US" sz="1400" dirty="0"/>
              <a:t>= 0</a:t>
            </a:r>
            <a:r>
              <a:rPr lang="en-US" sz="1400" dirty="0" smtClean="0"/>
              <a:t>","</a:t>
            </a:r>
            <a:r>
              <a:rPr lang="en-US" sz="1400" dirty="0"/>
              <a:t>ThenThat": "</a:t>
            </a:r>
            <a:r>
              <a:rPr lang="en-US" sz="1400" dirty="0" smtClean="0"/>
              <a:t>LED(18) </a:t>
            </a:r>
            <a:r>
              <a:rPr lang="en-US" sz="1400" dirty="0"/>
              <a:t>= [12, 15, 27</a:t>
            </a:r>
            <a:r>
              <a:rPr lang="en-US" sz="1400" dirty="0" smtClean="0"/>
              <a:t>]","</a:t>
            </a:r>
            <a:r>
              <a:rPr lang="en-US" sz="1400" dirty="0" err="1"/>
              <a:t>OrElse</a:t>
            </a:r>
            <a:r>
              <a:rPr lang="en-US" sz="1400" dirty="0"/>
              <a:t>": "</a:t>
            </a:r>
            <a:r>
              <a:rPr lang="en-US" sz="1400" dirty="0" smtClean="0"/>
              <a:t>LED(18) </a:t>
            </a:r>
            <a:r>
              <a:rPr lang="en-US" sz="1400" dirty="0"/>
              <a:t>= [0, 0, 0]"</a:t>
            </a:r>
          </a:p>
          <a:p>
            <a:pPr>
              <a:tabLst>
                <a:tab pos="357188" algn="l"/>
                <a:tab pos="715963" algn="l"/>
                <a:tab pos="1073150" algn="l"/>
              </a:tabLst>
            </a:pPr>
            <a:r>
              <a:rPr lang="en-US" sz="1400" dirty="0"/>
              <a:t>		},</a:t>
            </a:r>
          </a:p>
          <a:p>
            <a:pPr>
              <a:tabLst>
                <a:tab pos="357188" algn="l"/>
                <a:tab pos="715963" algn="l"/>
                <a:tab pos="1073150" algn="l"/>
              </a:tabLst>
            </a:pPr>
            <a:r>
              <a:rPr lang="en-US" sz="1400" dirty="0"/>
              <a:t>		{</a:t>
            </a:r>
          </a:p>
          <a:p>
            <a:pPr>
              <a:tabLst>
                <a:tab pos="357188" algn="l"/>
                <a:tab pos="715963" algn="l"/>
                <a:tab pos="1073150" algn="l"/>
              </a:tabLst>
            </a:pPr>
            <a:r>
              <a:rPr lang="en-US" sz="1400" dirty="0"/>
              <a:t>			"</a:t>
            </a:r>
            <a:r>
              <a:rPr lang="en-US" sz="1400" dirty="0" err="1"/>
              <a:t>IfThis</a:t>
            </a:r>
            <a:r>
              <a:rPr lang="en-US" sz="1400" dirty="0"/>
              <a:t>": "</a:t>
            </a:r>
            <a:r>
              <a:rPr lang="en-US" sz="1400" dirty="0" smtClean="0"/>
              <a:t>BD(15) </a:t>
            </a:r>
            <a:r>
              <a:rPr lang="en-US" sz="1400" dirty="0"/>
              <a:t>= 1 &amp;&amp; </a:t>
            </a:r>
            <a:r>
              <a:rPr lang="en-US" sz="1400" dirty="0" smtClean="0"/>
              <a:t>BD(18) </a:t>
            </a:r>
            <a:r>
              <a:rPr lang="en-US" sz="1400" dirty="0"/>
              <a:t>= 0</a:t>
            </a:r>
            <a:r>
              <a:rPr lang="en-US" sz="1400" dirty="0" smtClean="0"/>
              <a:t>","</a:t>
            </a:r>
            <a:r>
              <a:rPr lang="en-US" sz="1400" dirty="0"/>
              <a:t>ThenThat": "</a:t>
            </a:r>
            <a:r>
              <a:rPr lang="en-US" sz="1400" dirty="0" smtClean="0"/>
              <a:t>LED(25) </a:t>
            </a:r>
            <a:r>
              <a:rPr lang="en-US" sz="1400" dirty="0"/>
              <a:t>= [12, 15, 27</a:t>
            </a:r>
            <a:r>
              <a:rPr lang="en-US" sz="1400" dirty="0" smtClean="0"/>
              <a:t>]"</a:t>
            </a:r>
            <a:endParaRPr lang="en-US" sz="1400" dirty="0"/>
          </a:p>
          <a:p>
            <a:pPr>
              <a:tabLst>
                <a:tab pos="357188" algn="l"/>
                <a:tab pos="715963" algn="l"/>
                <a:tab pos="1073150" algn="l"/>
              </a:tabLst>
            </a:pPr>
            <a:r>
              <a:rPr lang="en-US" sz="1400" dirty="0"/>
              <a:t>		}</a:t>
            </a:r>
          </a:p>
          <a:p>
            <a:pPr>
              <a:tabLst>
                <a:tab pos="357188" algn="l"/>
                <a:tab pos="715963" algn="l"/>
                <a:tab pos="1073150" algn="l"/>
              </a:tabLst>
            </a:pPr>
            <a:r>
              <a:rPr lang="en-US" sz="1400" dirty="0"/>
              <a:t>	]</a:t>
            </a:r>
          </a:p>
          <a:p>
            <a:pPr>
              <a:tabLst>
                <a:tab pos="357188" algn="l"/>
                <a:tab pos="715963" algn="l"/>
                <a:tab pos="1073150" algn="l"/>
              </a:tabLst>
            </a:pPr>
            <a:r>
              <a:rPr lang="en-US" sz="1400" dirty="0"/>
              <a:t>}</a:t>
            </a:r>
          </a:p>
        </p:txBody>
      </p:sp>
    </p:spTree>
    <p:extLst>
      <p:ext uri="{BB962C8B-B14F-4D97-AF65-F5344CB8AC3E}">
        <p14:creationId xmlns:p14="http://schemas.microsoft.com/office/powerpoint/2010/main" val="274438086"/>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09550"/>
            <a:ext cx="1806392" cy="369332"/>
          </a:xfrm>
          <a:prstGeom prst="rect">
            <a:avLst/>
          </a:prstGeom>
          <a:noFill/>
        </p:spPr>
        <p:txBody>
          <a:bodyPr wrap="none" rtlCol="0">
            <a:spAutoFit/>
          </a:bodyPr>
          <a:lstStyle/>
          <a:p>
            <a:r>
              <a:rPr lang="en-US" dirty="0" smtClean="0"/>
              <a:t>CTC Panel Modes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61822621"/>
              </p:ext>
            </p:extLst>
          </p:nvPr>
        </p:nvGraphicFramePr>
        <p:xfrm>
          <a:off x="266700" y="986790"/>
          <a:ext cx="8610599" cy="3916680"/>
        </p:xfrm>
        <a:graphic>
          <a:graphicData uri="http://schemas.openxmlformats.org/drawingml/2006/table">
            <a:tbl>
              <a:tblPr firstRow="1" bandRow="1">
                <a:tableStyleId>{5C22544A-7EE6-4342-B048-85BDC9FD1C3A}</a:tableStyleId>
              </a:tblPr>
              <a:tblGrid>
                <a:gridCol w="1066800"/>
                <a:gridCol w="4800600"/>
                <a:gridCol w="1066800"/>
                <a:gridCol w="1676399"/>
              </a:tblGrid>
              <a:tr h="370840">
                <a:tc>
                  <a:txBody>
                    <a:bodyPr/>
                    <a:lstStyle/>
                    <a:p>
                      <a:r>
                        <a:rPr lang="en-US" sz="1400" dirty="0" smtClean="0"/>
                        <a:t>Mode</a:t>
                      </a:r>
                      <a:endParaRPr lang="en-US" sz="1400" dirty="0"/>
                    </a:p>
                  </a:txBody>
                  <a:tcPr/>
                </a:tc>
                <a:tc>
                  <a:txBody>
                    <a:bodyPr/>
                    <a:lstStyle/>
                    <a:p>
                      <a:r>
                        <a:rPr lang="en-US" sz="1400" dirty="0" smtClean="0"/>
                        <a:t>Description</a:t>
                      </a:r>
                      <a:endParaRPr lang="en-US" sz="1400" dirty="0"/>
                    </a:p>
                  </a:txBody>
                  <a:tcPr/>
                </a:tc>
                <a:tc>
                  <a:txBody>
                    <a:bodyPr/>
                    <a:lstStyle/>
                    <a:p>
                      <a:r>
                        <a:rPr lang="en-US" sz="1400" dirty="0" err="1" smtClean="0"/>
                        <a:t>Bushby</a:t>
                      </a:r>
                      <a:r>
                        <a:rPr lang="en-US" sz="1400" dirty="0" smtClean="0"/>
                        <a:t> Bit</a:t>
                      </a:r>
                      <a:endParaRPr lang="en-US" sz="1400" dirty="0"/>
                    </a:p>
                  </a:txBody>
                  <a:tcPr/>
                </a:tc>
                <a:tc>
                  <a:txBody>
                    <a:bodyPr/>
                    <a:lstStyle/>
                    <a:p>
                      <a:r>
                        <a:rPr lang="en-US" sz="1400" dirty="0" smtClean="0"/>
                        <a:t>CTC </a:t>
                      </a:r>
                      <a:r>
                        <a:rPr lang="en-US" sz="1400" dirty="0" err="1" smtClean="0"/>
                        <a:t>Swi</a:t>
                      </a:r>
                      <a:r>
                        <a:rPr lang="en-US" sz="1400" dirty="0" smtClean="0"/>
                        <a:t> Command</a:t>
                      </a:r>
                      <a:endParaRPr lang="en-US" sz="1400" dirty="0"/>
                    </a:p>
                  </a:txBody>
                  <a:tcPr/>
                </a:tc>
              </a:tr>
              <a:tr h="370840">
                <a:tc>
                  <a:txBody>
                    <a:bodyPr/>
                    <a:lstStyle/>
                    <a:p>
                      <a:r>
                        <a:rPr lang="en-US" sz="1400" dirty="0" smtClean="0">
                          <a:solidFill>
                            <a:srgbClr val="FF0000"/>
                          </a:solidFill>
                        </a:rPr>
                        <a:t>ENABLED</a:t>
                      </a:r>
                      <a:endParaRPr lang="en-US" sz="1400" dirty="0">
                        <a:solidFill>
                          <a:srgbClr val="FF0000"/>
                        </a:solidFill>
                      </a:endParaRPr>
                    </a:p>
                  </a:txBody>
                  <a:tcPr/>
                </a:tc>
                <a:tc>
                  <a:txBody>
                    <a:bodyPr/>
                    <a:lstStyle/>
                    <a:p>
                      <a:r>
                        <a:rPr lang="en-US" sz="1400" dirty="0" smtClean="0"/>
                        <a:t>LED’s show BD and Turnout status, button input accepted and processed,</a:t>
                      </a:r>
                      <a:r>
                        <a:rPr lang="en-US" sz="1400" baseline="0" dirty="0" smtClean="0"/>
                        <a:t> using OPC_SW_REQ</a:t>
                      </a:r>
                      <a:endParaRPr lang="en-US" sz="1400" dirty="0"/>
                    </a:p>
                  </a:txBody>
                  <a:tcPr/>
                </a:tc>
                <a:tc>
                  <a:txBody>
                    <a:bodyPr/>
                    <a:lstStyle/>
                    <a:p>
                      <a:r>
                        <a:rPr lang="en-US" sz="1400" dirty="0" smtClean="0"/>
                        <a:t>OFF</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OPC_SW_REQ</a:t>
                      </a:r>
                    </a:p>
                  </a:txBody>
                  <a:tcPr/>
                </a:tc>
              </a:tr>
              <a:tr h="370840">
                <a:tc>
                  <a:txBody>
                    <a:bodyPr/>
                    <a:lstStyle/>
                    <a:p>
                      <a:r>
                        <a:rPr lang="en-US" sz="1400" dirty="0" smtClean="0">
                          <a:solidFill>
                            <a:srgbClr val="FF0000"/>
                          </a:solidFill>
                        </a:rPr>
                        <a:t>REQUEST</a:t>
                      </a:r>
                      <a:endParaRPr lang="en-US" sz="1400" dirty="0">
                        <a:solidFill>
                          <a:srgbClr val="FF0000"/>
                        </a:solidFill>
                      </a:endParaRPr>
                    </a:p>
                  </a:txBody>
                  <a:tcPr/>
                </a:tc>
                <a:tc>
                  <a:txBody>
                    <a:bodyPr/>
                    <a:lstStyle/>
                    <a:p>
                      <a:r>
                        <a:rPr lang="en-US" sz="1400" dirty="0" smtClean="0"/>
                        <a:t>LED’s show BD and Turnout status, button input accepted and processed,</a:t>
                      </a:r>
                      <a:r>
                        <a:rPr lang="en-US" sz="1400" baseline="0" dirty="0" smtClean="0"/>
                        <a:t> using OPC_SW_REQ, must be confirmed by a master by sending OPC_SW_ACK</a:t>
                      </a:r>
                      <a:endParaRPr lang="en-US" sz="1400" dirty="0"/>
                    </a:p>
                  </a:txBody>
                  <a:tcPr/>
                </a:tc>
                <a:tc>
                  <a:txBody>
                    <a:bodyPr/>
                    <a:lstStyle/>
                    <a:p>
                      <a:r>
                        <a:rPr lang="en-US" sz="1400" dirty="0" smtClean="0"/>
                        <a:t>ON</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OPC_SW_REQ</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solidFill>
                            <a:srgbClr val="FF0000"/>
                          </a:solidFill>
                        </a:rPr>
                        <a:t>MASTER</a:t>
                      </a:r>
                      <a:endParaRPr lang="en-US" sz="1400" dirty="0" smtClean="0">
                        <a:solidFill>
                          <a:srgbClr val="FF0000"/>
                        </a:solidFill>
                      </a:endParaRPr>
                    </a:p>
                  </a:txBody>
                  <a:tcPr/>
                </a:tc>
                <a:tc>
                  <a:txBody>
                    <a:bodyPr/>
                    <a:lstStyle/>
                    <a:p>
                      <a:r>
                        <a:rPr lang="en-US" sz="1400" dirty="0" smtClean="0"/>
                        <a:t>LED’s show BD and Turnout status, button input accepted and processed,</a:t>
                      </a:r>
                      <a:r>
                        <a:rPr lang="en-US" sz="1400" baseline="0" dirty="0" smtClean="0"/>
                        <a:t> using OPC_SW_ACK commands (</a:t>
                      </a:r>
                      <a:r>
                        <a:rPr lang="en-US" sz="1400" baseline="0" dirty="0" err="1" smtClean="0"/>
                        <a:t>Bushby</a:t>
                      </a:r>
                      <a:r>
                        <a:rPr lang="en-US" sz="1400" baseline="0" dirty="0" smtClean="0"/>
                        <a:t> override)</a:t>
                      </a:r>
                      <a:endParaRPr lang="en-US" sz="1400" dirty="0"/>
                    </a:p>
                  </a:txBody>
                  <a:tcPr/>
                </a:tc>
                <a:tc>
                  <a:txBody>
                    <a:bodyPr/>
                    <a:lstStyle/>
                    <a:p>
                      <a:r>
                        <a:rPr lang="en-US" sz="1400" dirty="0" smtClean="0"/>
                        <a:t>D/C</a:t>
                      </a:r>
                      <a:endParaRPr lang="en-US" sz="1400" dirty="0"/>
                    </a:p>
                  </a:txBody>
                  <a:tcPr/>
                </a:tc>
                <a:tc>
                  <a:txBody>
                    <a:bodyPr/>
                    <a:lstStyle/>
                    <a:p>
                      <a:r>
                        <a:rPr lang="en-US" sz="1400" dirty="0" smtClean="0"/>
                        <a:t>OPC_SW_ACK</a:t>
                      </a:r>
                      <a:endParaRPr lang="en-US" sz="1400" dirty="0"/>
                    </a:p>
                  </a:txBody>
                  <a:tcPr/>
                </a:tc>
              </a:tr>
              <a:tr h="370840">
                <a:tc>
                  <a:txBody>
                    <a:bodyPr/>
                    <a:lstStyle/>
                    <a:p>
                      <a:r>
                        <a:rPr lang="en-US" sz="1400" dirty="0" smtClean="0">
                          <a:solidFill>
                            <a:srgbClr val="FF0000"/>
                          </a:solidFill>
                        </a:rPr>
                        <a:t>OFF</a:t>
                      </a:r>
                      <a:endParaRPr lang="en-US" sz="1400" dirty="0">
                        <a:solidFill>
                          <a:srgbClr val="FF0000"/>
                        </a:solidFill>
                      </a:endParaRPr>
                    </a:p>
                  </a:txBody>
                  <a:tcPr/>
                </a:tc>
                <a:tc>
                  <a:txBody>
                    <a:bodyPr/>
                    <a:lstStyle/>
                    <a:p>
                      <a:r>
                        <a:rPr lang="en-US" sz="1400" dirty="0" smtClean="0"/>
                        <a:t>LED’s dark,</a:t>
                      </a:r>
                      <a:r>
                        <a:rPr lang="en-US" sz="1400" baseline="0" dirty="0" smtClean="0"/>
                        <a:t> button input not accepted, OFF Status LED ON to show readiness</a:t>
                      </a:r>
                      <a:endParaRPr lang="en-US" sz="1400" dirty="0"/>
                    </a:p>
                  </a:txBody>
                  <a:tcPr/>
                </a:tc>
                <a:tc>
                  <a:txBody>
                    <a:bodyPr/>
                    <a:lstStyle/>
                    <a:p>
                      <a:r>
                        <a:rPr lang="en-US" sz="1400" dirty="0" smtClean="0"/>
                        <a:t>D/C</a:t>
                      </a:r>
                      <a:endParaRPr lang="en-US" sz="1400" dirty="0"/>
                    </a:p>
                  </a:txBody>
                  <a:tcPr/>
                </a:tc>
                <a:tc>
                  <a:txBody>
                    <a:bodyPr/>
                    <a:lstStyle/>
                    <a:p>
                      <a:r>
                        <a:rPr lang="en-US" sz="1400" dirty="0" smtClean="0"/>
                        <a:t>None</a:t>
                      </a:r>
                      <a:endParaRPr lang="en-US" sz="1400" dirty="0"/>
                    </a:p>
                  </a:txBody>
                  <a:tcPr/>
                </a:tc>
              </a:tr>
              <a:tr h="370840">
                <a:tc>
                  <a:txBody>
                    <a:bodyPr/>
                    <a:lstStyle/>
                    <a:p>
                      <a:r>
                        <a:rPr lang="en-US" sz="1400" dirty="0" smtClean="0">
                          <a:solidFill>
                            <a:srgbClr val="FF0000"/>
                          </a:solidFill>
                        </a:rPr>
                        <a:t>REMOTE</a:t>
                      </a:r>
                      <a:endParaRPr lang="en-US" sz="1400" dirty="0">
                        <a:solidFill>
                          <a:srgbClr val="FF0000"/>
                        </a:solidFill>
                      </a:endParaRPr>
                    </a:p>
                  </a:txBody>
                  <a:tcPr/>
                </a:tc>
                <a:tc>
                  <a:txBody>
                    <a:bodyPr/>
                    <a:lstStyle/>
                    <a:p>
                      <a:r>
                        <a:rPr lang="en-US" sz="1400" dirty="0" smtClean="0"/>
                        <a:t>LED’s show BD and Turnout status, </a:t>
                      </a:r>
                      <a:r>
                        <a:rPr lang="en-US" sz="1400" baseline="0" dirty="0" smtClean="0"/>
                        <a:t>button input not accepted, power LED ON</a:t>
                      </a:r>
                      <a:endParaRPr lang="en-US" sz="1400" dirty="0"/>
                    </a:p>
                  </a:txBody>
                  <a:tcPr/>
                </a:tc>
                <a:tc>
                  <a:txBody>
                    <a:bodyPr/>
                    <a:lstStyle/>
                    <a:p>
                      <a:r>
                        <a:rPr lang="en-US" sz="1400" dirty="0" smtClean="0"/>
                        <a:t>D/C</a:t>
                      </a:r>
                      <a:endParaRPr lang="en-US" sz="1400" dirty="0"/>
                    </a:p>
                  </a:txBody>
                  <a:tcPr/>
                </a:tc>
                <a:tc>
                  <a:txBody>
                    <a:bodyPr/>
                    <a:lstStyle/>
                    <a:p>
                      <a:r>
                        <a:rPr lang="en-US" sz="1400" dirty="0" smtClean="0"/>
                        <a:t>None</a:t>
                      </a:r>
                      <a:endParaRPr lang="en-US" sz="1400" dirty="0"/>
                    </a:p>
                  </a:txBody>
                  <a:tcPr/>
                </a:tc>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r>
              <a:tr h="370840">
                <a:tc>
                  <a:txBody>
                    <a:bodyPr/>
                    <a:lstStyle/>
                    <a:p>
                      <a:endParaRPr lang="en-US" sz="1400"/>
                    </a:p>
                  </a:txBody>
                  <a:tcPr/>
                </a:tc>
                <a:tc>
                  <a:txBody>
                    <a:bodyPr/>
                    <a:lstStyle/>
                    <a:p>
                      <a:r>
                        <a:rPr lang="en-US" sz="1400" smtClean="0"/>
                        <a:t>MASTER</a:t>
                      </a:r>
                      <a:r>
                        <a:rPr lang="en-US" sz="1400" baseline="0" smtClean="0"/>
                        <a:t> – NORMAL – REMOTE – POWER</a:t>
                      </a:r>
                      <a:endParaRPr lang="en-US" sz="1400" dirty="0"/>
                    </a:p>
                  </a:txBody>
                  <a:tcPr/>
                </a:tc>
                <a:tc>
                  <a:txBody>
                    <a:bodyPr/>
                    <a:lstStyle/>
                    <a:p>
                      <a:endParaRPr lang="en-US" sz="1400" dirty="0"/>
                    </a:p>
                  </a:txBody>
                  <a:tcPr/>
                </a:tc>
                <a:tc>
                  <a:txBody>
                    <a:bodyPr/>
                    <a:lstStyle/>
                    <a:p>
                      <a:endParaRPr lang="en-US" sz="1400" dirty="0"/>
                    </a:p>
                  </a:txBody>
                  <a:tcPr/>
                </a:tc>
              </a:tr>
            </a:tbl>
          </a:graphicData>
        </a:graphic>
      </p:graphicFrame>
    </p:spTree>
    <p:extLst>
      <p:ext uri="{BB962C8B-B14F-4D97-AF65-F5344CB8AC3E}">
        <p14:creationId xmlns:p14="http://schemas.microsoft.com/office/powerpoint/2010/main" val="545381706"/>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Hans Tanner\OneDrive\IoTT\Video#9\Pictures\IMG_20181129_11135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75382"/>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Hans Tanner\OneDrive\IoTT\Video#10\Pictures\IMG_20181227_10204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112" t="13497" r="14441" b="15166"/>
          <a:stretch/>
        </p:blipFill>
        <p:spPr bwMode="auto">
          <a:xfrm>
            <a:off x="-1" y="0"/>
            <a:ext cx="9286519"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 y="3663057"/>
            <a:ext cx="2209800" cy="830997"/>
          </a:xfrm>
          <a:prstGeom prst="rect">
            <a:avLst/>
          </a:prstGeom>
          <a:solidFill>
            <a:srgbClr val="00B050"/>
          </a:solidFill>
        </p:spPr>
        <p:txBody>
          <a:bodyPr wrap="square" rtlCol="0">
            <a:spAutoFit/>
          </a:bodyPr>
          <a:lstStyle/>
          <a:p>
            <a:pPr algn="ctr"/>
            <a:r>
              <a:rPr lang="en-US" sz="2400" b="1" dirty="0" err="1" smtClean="0">
                <a:solidFill>
                  <a:schemeClr val="bg1"/>
                </a:solidFill>
              </a:rPr>
              <a:t>NodeMCD</a:t>
            </a:r>
            <a:r>
              <a:rPr lang="en-US" sz="2400" b="1" dirty="0" smtClean="0">
                <a:solidFill>
                  <a:schemeClr val="bg1"/>
                </a:solidFill>
              </a:rPr>
              <a:t> 32-S Controller</a:t>
            </a:r>
            <a:endParaRPr lang="en-US" sz="2400" b="1" dirty="0">
              <a:solidFill>
                <a:schemeClr val="bg1"/>
              </a:solidFill>
            </a:endParaRPr>
          </a:p>
        </p:txBody>
      </p:sp>
      <p:sp>
        <p:nvSpPr>
          <p:cNvPr id="5" name="Right Arrow 4"/>
          <p:cNvSpPr/>
          <p:nvPr/>
        </p:nvSpPr>
        <p:spPr>
          <a:xfrm rot="17815810">
            <a:off x="2002932" y="3333751"/>
            <a:ext cx="457200" cy="329307"/>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032534"/>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esp32 p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2" y="0"/>
            <a:ext cx="9146107" cy="5162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705600" y="4400550"/>
            <a:ext cx="2362200" cy="742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75382"/>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esp32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6504"/>
            <a:ext cx="5947321" cy="508635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3162036" y="2266950"/>
            <a:ext cx="2209800" cy="4953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1714236" y="3822920"/>
            <a:ext cx="1338029" cy="381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145782" y="1098374"/>
            <a:ext cx="2209800" cy="838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714236" y="1581150"/>
            <a:ext cx="1338029" cy="381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38734"/>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esp32 p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2" y="0"/>
            <a:ext cx="9146107" cy="5162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705600" y="4400550"/>
            <a:ext cx="2362200" cy="742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rot="16200000">
            <a:off x="990601" y="2932871"/>
            <a:ext cx="1143000" cy="838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16200000">
            <a:off x="7010400" y="3257550"/>
            <a:ext cx="1143000" cy="838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16200000">
            <a:off x="1300785" y="1788629"/>
            <a:ext cx="522633" cy="838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26156"/>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esp32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54"/>
            <a:ext cx="9144000" cy="522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167984"/>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21931</TotalTime>
  <Words>1327</Words>
  <Application>Microsoft Office PowerPoint</Application>
  <PresentationFormat>On-screen Show (16:9)</PresentationFormat>
  <Paragraphs>425</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HansTanner</dc:creator>
  <cp:lastModifiedBy>HansTanner</cp:lastModifiedBy>
  <cp:revision>216</cp:revision>
  <dcterms:created xsi:type="dcterms:W3CDTF">2006-08-16T00:00:00Z</dcterms:created>
  <dcterms:modified xsi:type="dcterms:W3CDTF">2018-12-28T04:46:10Z</dcterms:modified>
</cp:coreProperties>
</file>